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31"/>
  </p:notesMasterIdLst>
  <p:sldIdLst>
    <p:sldId id="399" r:id="rId2"/>
    <p:sldId id="265" r:id="rId3"/>
    <p:sldId id="274" r:id="rId4"/>
    <p:sldId id="267" r:id="rId5"/>
    <p:sldId id="400" r:id="rId6"/>
    <p:sldId id="416" r:id="rId7"/>
    <p:sldId id="417" r:id="rId8"/>
    <p:sldId id="419" r:id="rId9"/>
    <p:sldId id="401" r:id="rId10"/>
    <p:sldId id="283" r:id="rId11"/>
    <p:sldId id="411" r:id="rId12"/>
    <p:sldId id="420" r:id="rId13"/>
    <p:sldId id="410" r:id="rId14"/>
    <p:sldId id="414" r:id="rId15"/>
    <p:sldId id="402" r:id="rId16"/>
    <p:sldId id="421" r:id="rId17"/>
    <p:sldId id="426" r:id="rId18"/>
    <p:sldId id="425" r:id="rId19"/>
    <p:sldId id="422" r:id="rId20"/>
    <p:sldId id="291" r:id="rId21"/>
    <p:sldId id="423" r:id="rId22"/>
    <p:sldId id="418" r:id="rId23"/>
    <p:sldId id="424" r:id="rId24"/>
    <p:sldId id="428" r:id="rId25"/>
    <p:sldId id="429" r:id="rId26"/>
    <p:sldId id="432" r:id="rId27"/>
    <p:sldId id="430" r:id="rId28"/>
    <p:sldId id="431" r:id="rId29"/>
    <p:sldId id="278" r:id="rId3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7406C"/>
    <a:srgbClr val="FF8585"/>
    <a:srgbClr val="FF7979"/>
    <a:srgbClr val="FFA7A7"/>
    <a:srgbClr val="92090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557" autoAdjust="0"/>
    <p:restoredTop sz="96387" autoAdjust="0"/>
  </p:normalViewPr>
  <p:slideViewPr>
    <p:cSldViewPr snapToGrid="0">
      <p:cViewPr varScale="1">
        <p:scale>
          <a:sx n="110" d="100"/>
          <a:sy n="110" d="100"/>
        </p:scale>
        <p:origin x="48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3D5B37-2324-4B85-A4B0-AEE1702C67AD}" type="datetimeFigureOut">
              <a:rPr lang="zh-CN" altLang="en-US" smtClean="0"/>
              <a:t>2021/11/30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B53FC6-A270-4373-94FA-B548CA471F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04512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C22405-BFCA-4A98-9A26-B34EC90EF33C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02367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C22405-BFCA-4A98-9A26-B34EC90EF33C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94442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C22405-BFCA-4A98-9A26-B34EC90EF33C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64541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C22405-BFCA-4A98-9A26-B34EC90EF33C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62668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C22405-BFCA-4A98-9A26-B34EC90EF33C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02538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C22405-BFCA-4A98-9A26-B34EC90EF33C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16123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C22405-BFCA-4A98-9A26-B34EC90EF33C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0743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C22405-BFCA-4A98-9A26-B34EC90EF33C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58543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C22405-BFCA-4A98-9A26-B34EC90EF33C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854615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C22405-BFCA-4A98-9A26-B34EC90EF33C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943068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C22405-BFCA-4A98-9A26-B34EC90EF33C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72429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C22405-BFCA-4A98-9A26-B34EC90EF33C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537894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C22405-BFCA-4A98-9A26-B34EC90EF33C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900784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C22405-BFCA-4A98-9A26-B34EC90EF33C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834905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C22405-BFCA-4A98-9A26-B34EC90EF33C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326092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C22405-BFCA-4A98-9A26-B34EC90EF33C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141687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C22405-BFCA-4A98-9A26-B34EC90EF33C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731384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C22405-BFCA-4A98-9A26-B34EC90EF33C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89380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C22405-BFCA-4A98-9A26-B34EC90EF33C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30707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C22405-BFCA-4A98-9A26-B34EC90EF33C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91166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C22405-BFCA-4A98-9A26-B34EC90EF33C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26459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C22405-BFCA-4A98-9A26-B34EC90EF33C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7566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C22405-BFCA-4A98-9A26-B34EC90EF33C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32032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C22405-BFCA-4A98-9A26-B34EC90EF33C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89709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C22405-BFCA-4A98-9A26-B34EC90EF33C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23440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4BC8326-A7A6-4A80-B7AA-70B71FA13B3B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rPr>
              <a:t>2021/11/30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rPr>
              <a:t>1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A44188-3096-49C0-8534-FE6F15E0F67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1884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结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21B7C2E-2A16-42B7-8E55-B23ACE10EB1F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rPr>
              <a:t>2021/11/30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rPr>
              <a:t>1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A44188-3096-49C0-8534-FE6F15E0F67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5" name="文本框 4"/>
          <p:cNvSpPr txBox="1"/>
          <p:nvPr userDrawn="1"/>
        </p:nvSpPr>
        <p:spPr>
          <a:xfrm>
            <a:off x="261260" y="410029"/>
            <a:ext cx="46155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四足机器人步态控制</a:t>
            </a:r>
            <a:endParaRPr kumimoji="0" lang="en-US" altLang="zh-CN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6" name="文本框 5"/>
          <p:cNvSpPr txBox="1"/>
          <p:nvPr userDrawn="1"/>
        </p:nvSpPr>
        <p:spPr>
          <a:xfrm>
            <a:off x="10363199" y="411845"/>
            <a:ext cx="15602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小标宋简体"/>
                <a:ea typeface="+mn-ea"/>
                <a:cs typeface="+mn-cs"/>
              </a:rPr>
              <a:t>山东大学</a:t>
            </a:r>
            <a:endParaRPr kumimoji="0" lang="en-US" altLang="zh-CN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方正小标宋简体"/>
              <a:ea typeface="+mn-ea"/>
              <a:cs typeface="+mn-cs"/>
            </a:endParaRPr>
          </a:p>
        </p:txBody>
      </p:sp>
      <p:cxnSp>
        <p:nvCxnSpPr>
          <p:cNvPr id="8" name="直接连接符 7"/>
          <p:cNvCxnSpPr/>
          <p:nvPr userDrawn="1"/>
        </p:nvCxnSpPr>
        <p:spPr>
          <a:xfrm>
            <a:off x="319315" y="683399"/>
            <a:ext cx="115461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 userDrawn="1"/>
        </p:nvSpPr>
        <p:spPr>
          <a:xfrm>
            <a:off x="3439886" y="333829"/>
            <a:ext cx="1683657" cy="34957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相关背景</a:t>
            </a:r>
          </a:p>
        </p:txBody>
      </p:sp>
      <p:sp>
        <p:nvSpPr>
          <p:cNvPr id="10" name="矩形 9"/>
          <p:cNvSpPr/>
          <p:nvPr userDrawn="1"/>
        </p:nvSpPr>
        <p:spPr>
          <a:xfrm>
            <a:off x="5123543" y="333829"/>
            <a:ext cx="1683657" cy="34957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四足机器人模型</a:t>
            </a:r>
          </a:p>
        </p:txBody>
      </p:sp>
      <p:sp>
        <p:nvSpPr>
          <p:cNvPr id="11" name="矩形 10"/>
          <p:cNvSpPr/>
          <p:nvPr userDrawn="1"/>
        </p:nvSpPr>
        <p:spPr>
          <a:xfrm>
            <a:off x="6810829" y="333829"/>
            <a:ext cx="1683657" cy="34957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模型分析</a:t>
            </a:r>
          </a:p>
        </p:txBody>
      </p:sp>
      <p:sp>
        <p:nvSpPr>
          <p:cNvPr id="12" name="矩形 11"/>
          <p:cNvSpPr/>
          <p:nvPr userDrawn="1"/>
        </p:nvSpPr>
        <p:spPr>
          <a:xfrm>
            <a:off x="8498115" y="333829"/>
            <a:ext cx="1683657" cy="34957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控制器设计</a:t>
            </a:r>
          </a:p>
        </p:txBody>
      </p:sp>
    </p:spTree>
    <p:extLst>
      <p:ext uri="{BB962C8B-B14F-4D97-AF65-F5344CB8AC3E}">
        <p14:creationId xmlns:p14="http://schemas.microsoft.com/office/powerpoint/2010/main" val="3943921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展望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A60F7A0-BD40-402F-9D0E-0D6B4B423825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rPr>
              <a:t>2021/11/30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rPr>
              <a:t>1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A44188-3096-49C0-8534-FE6F15E0F67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5" name="文本框 4"/>
          <p:cNvSpPr txBox="1"/>
          <p:nvPr userDrawn="1"/>
        </p:nvSpPr>
        <p:spPr>
          <a:xfrm>
            <a:off x="261260" y="410029"/>
            <a:ext cx="46155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四足机器人步态控制</a:t>
            </a:r>
            <a:endParaRPr kumimoji="0" lang="en-US" altLang="zh-CN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6" name="文本框 5"/>
          <p:cNvSpPr txBox="1"/>
          <p:nvPr userDrawn="1"/>
        </p:nvSpPr>
        <p:spPr>
          <a:xfrm>
            <a:off x="10363199" y="411845"/>
            <a:ext cx="15602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山东大学</a:t>
            </a:r>
            <a:endParaRPr kumimoji="0" lang="en-US" altLang="zh-CN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方正小标宋简体"/>
              <a:ea typeface="+mn-ea"/>
              <a:cs typeface="+mn-cs"/>
            </a:endParaRPr>
          </a:p>
        </p:txBody>
      </p:sp>
      <p:cxnSp>
        <p:nvCxnSpPr>
          <p:cNvPr id="8" name="直接连接符 7"/>
          <p:cNvCxnSpPr/>
          <p:nvPr userDrawn="1"/>
        </p:nvCxnSpPr>
        <p:spPr>
          <a:xfrm>
            <a:off x="319315" y="683399"/>
            <a:ext cx="115461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 userDrawn="1"/>
        </p:nvSpPr>
        <p:spPr>
          <a:xfrm>
            <a:off x="3439886" y="333829"/>
            <a:ext cx="1683657" cy="34957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相关背景</a:t>
            </a:r>
          </a:p>
        </p:txBody>
      </p:sp>
      <p:sp>
        <p:nvSpPr>
          <p:cNvPr id="10" name="矩形 9"/>
          <p:cNvSpPr/>
          <p:nvPr userDrawn="1"/>
        </p:nvSpPr>
        <p:spPr>
          <a:xfrm>
            <a:off x="5123543" y="333829"/>
            <a:ext cx="1683657" cy="34957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四足机器人模型</a:t>
            </a:r>
          </a:p>
        </p:txBody>
      </p:sp>
      <p:sp>
        <p:nvSpPr>
          <p:cNvPr id="11" name="矩形 10"/>
          <p:cNvSpPr/>
          <p:nvPr userDrawn="1"/>
        </p:nvSpPr>
        <p:spPr>
          <a:xfrm>
            <a:off x="6810829" y="333829"/>
            <a:ext cx="1683657" cy="34957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模型分析</a:t>
            </a:r>
          </a:p>
        </p:txBody>
      </p:sp>
      <p:sp>
        <p:nvSpPr>
          <p:cNvPr id="12" name="矩形 11"/>
          <p:cNvSpPr/>
          <p:nvPr userDrawn="1"/>
        </p:nvSpPr>
        <p:spPr>
          <a:xfrm>
            <a:off x="8498115" y="333829"/>
            <a:ext cx="1683657" cy="34957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控制器设计</a:t>
            </a:r>
          </a:p>
        </p:txBody>
      </p:sp>
    </p:spTree>
    <p:extLst>
      <p:ext uri="{BB962C8B-B14F-4D97-AF65-F5344CB8AC3E}">
        <p14:creationId xmlns:p14="http://schemas.microsoft.com/office/powerpoint/2010/main" val="2575057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0C6F10-5194-4E19-B085-F5E4595E7570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rPr>
              <a:t>2021/11/30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rPr>
              <a:t>1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A44188-3096-49C0-8534-FE6F15E0F67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62190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4EAD3F-C3A8-4FA4-B0B3-607B82E344C6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rPr>
              <a:t>2021/11/30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rPr>
              <a:t>1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A44188-3096-49C0-8534-FE6F15E0F67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14552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C4B162D-75EF-40B9-A684-BD22BE5B29D9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rPr>
              <a:t>2021/11/30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rPr>
              <a:t>1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A44188-3096-49C0-8534-FE6F15E0F67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0440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6891AC-F7A0-4556-AEA5-13CAC415B955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rPr>
              <a:t>2021/11/30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rPr>
              <a:t>1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A44188-3096-49C0-8534-FE6F15E0F67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2103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C7EF710-E7CE-4C80-BFF7-40F3C7FBCA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2D7030D-2A2F-4C45-B249-449484475976}" type="datetime1">
              <a:rPr lang="zh-CN" altLang="en-US" smtClean="0"/>
              <a:t>2021/11/30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13BBD52A-477C-440F-9DA8-4E2243FA5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1</a:t>
            </a:r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6B3EFAF-3D64-4E65-9D04-6607E97B13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A170FB7-594A-4F4B-B4E3-D11B55B5A98A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0202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结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56FBD93-7562-4DC7-AFF8-7EFA14FAE86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199410" y="2488461"/>
            <a:ext cx="7793178" cy="798847"/>
          </a:xfrm>
        </p:spPr>
        <p:txBody>
          <a:bodyPr anchor="b">
            <a:noAutofit/>
          </a:bodyPr>
          <a:lstStyle>
            <a:lvl1pPr marL="0" algn="ctr" defTabSz="914354" rtl="0" eaLnBrk="1" latinLnBrk="0" hangingPunct="1">
              <a:defRPr lang="zh-CN" altLang="en-US" sz="4800" b="1" kern="1200" spc="200" dirty="0">
                <a:gradFill flip="none" rotWithShape="1">
                  <a:gsLst>
                    <a:gs pos="0">
                      <a:srgbClr val="2660AD"/>
                    </a:gs>
                    <a:gs pos="100000">
                      <a:srgbClr val="00679C"/>
                    </a:gs>
                  </a:gsLst>
                  <a:lin ang="162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pitchFamily="18" charset="-122"/>
              </a:defRPr>
            </a:lvl1pPr>
          </a:lstStyle>
          <a:p>
            <a:r>
              <a:rPr lang="zh-CN" altLang="en-US" dirty="0"/>
              <a:t>感谢您的指导！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A7D7647-0F3A-465D-82AF-335DD3871F1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211206" y="3287308"/>
            <a:ext cx="7781382" cy="798847"/>
          </a:xfrm>
        </p:spPr>
        <p:txBody>
          <a:bodyPr anchor="ctr" anchorCtr="0">
            <a:normAutofit/>
          </a:bodyPr>
          <a:lstStyle>
            <a:lvl1pPr marL="0" indent="0" algn="ctr" defTabSz="914354" rtl="0" eaLnBrk="1" latinLnBrk="0" hangingPunct="1">
              <a:buNone/>
              <a:defRPr lang="zh-CN" altLang="en-US" sz="2000" b="0" kern="1200" spc="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pitchFamily="18" charset="-122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en-US" altLang="zh-CN" dirty="0"/>
              <a:t>Thank you for your support and guidance!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36359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A94C918-0BF1-480A-971F-FD5625EEAAA4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rPr>
              <a:t>2021/11/30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rPr>
              <a:t>1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A44188-3096-49C0-8534-FE6F15E0F67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47613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2DB5912-8E0D-4B0D-A4C1-05EB692B959D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rPr>
              <a:t>2021/11/30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rPr>
              <a:t>1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A44188-3096-49C0-8534-FE6F15E0F67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26766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049B1E6-ECE5-4E49-A0A7-7FFE1ED54DD2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rPr>
              <a:t>2021/11/30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rPr>
              <a:t>1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A44188-3096-49C0-8534-FE6F15E0F67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3294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6E58326-04E5-4E88-BFA8-9A5405BDF590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rPr>
              <a:t>2021/11/30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rPr>
              <a:t>1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A44188-3096-49C0-8534-FE6F15E0F67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2982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CE470C4-3012-4685-A9F0-F88C31D90F8A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rPr>
              <a:t>2021/11/30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rPr>
              <a:t>1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A44188-3096-49C0-8534-FE6F15E0F67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54312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E7A37AC-1BDF-4563-BE55-948CCFC00FC6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rPr>
              <a:t>2021/11/30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rPr>
              <a:t>1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A44188-3096-49C0-8534-FE6F15E0F67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02299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背景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803C02-3B64-475D-835C-47943D55F6F3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rPr>
              <a:t>2021/11/30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rPr>
              <a:t>1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A44188-3096-49C0-8534-FE6F15E0F67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6" name="文本框 5"/>
          <p:cNvSpPr txBox="1"/>
          <p:nvPr userDrawn="1"/>
        </p:nvSpPr>
        <p:spPr>
          <a:xfrm>
            <a:off x="10363199" y="411845"/>
            <a:ext cx="15602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小标宋简体"/>
                <a:ea typeface="+mn-ea"/>
                <a:cs typeface="+mn-cs"/>
              </a:rPr>
              <a:t>山东大学</a:t>
            </a:r>
            <a:endParaRPr kumimoji="0" lang="en-US" altLang="zh-CN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方正小标宋简体"/>
              <a:ea typeface="+mn-ea"/>
              <a:cs typeface="+mn-cs"/>
            </a:endParaRPr>
          </a:p>
        </p:txBody>
      </p:sp>
      <p:cxnSp>
        <p:nvCxnSpPr>
          <p:cNvPr id="8" name="直接连接符 7"/>
          <p:cNvCxnSpPr/>
          <p:nvPr userDrawn="1"/>
        </p:nvCxnSpPr>
        <p:spPr>
          <a:xfrm>
            <a:off x="319315" y="683399"/>
            <a:ext cx="115461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 userDrawn="1"/>
        </p:nvSpPr>
        <p:spPr>
          <a:xfrm>
            <a:off x="3439886" y="333829"/>
            <a:ext cx="1683657" cy="34957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相关背景</a:t>
            </a:r>
          </a:p>
        </p:txBody>
      </p:sp>
      <p:sp>
        <p:nvSpPr>
          <p:cNvPr id="10" name="矩形 9"/>
          <p:cNvSpPr/>
          <p:nvPr userDrawn="1"/>
        </p:nvSpPr>
        <p:spPr>
          <a:xfrm>
            <a:off x="5123543" y="333829"/>
            <a:ext cx="1683657" cy="34957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四足机器人模型</a:t>
            </a:r>
          </a:p>
        </p:txBody>
      </p:sp>
      <p:sp>
        <p:nvSpPr>
          <p:cNvPr id="11" name="矩形 10"/>
          <p:cNvSpPr/>
          <p:nvPr userDrawn="1"/>
        </p:nvSpPr>
        <p:spPr>
          <a:xfrm>
            <a:off x="6810829" y="333829"/>
            <a:ext cx="1683657" cy="34957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模型分析</a:t>
            </a:r>
          </a:p>
        </p:txBody>
      </p:sp>
      <p:sp>
        <p:nvSpPr>
          <p:cNvPr id="12" name="矩形 11"/>
          <p:cNvSpPr/>
          <p:nvPr userDrawn="1"/>
        </p:nvSpPr>
        <p:spPr>
          <a:xfrm>
            <a:off x="8498115" y="333829"/>
            <a:ext cx="1683657" cy="34957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控制器设计</a:t>
            </a:r>
          </a:p>
        </p:txBody>
      </p:sp>
    </p:spTree>
    <p:extLst>
      <p:ext uri="{BB962C8B-B14F-4D97-AF65-F5344CB8AC3E}">
        <p14:creationId xmlns:p14="http://schemas.microsoft.com/office/powerpoint/2010/main" val="2295617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9665590-1B10-4434-BC36-F559A8D7742C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rPr>
              <a:t>2021/11/30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rPr>
              <a:t>1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A44188-3096-49C0-8534-FE6F15E0F67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5" name="文本框 4"/>
          <p:cNvSpPr txBox="1"/>
          <p:nvPr userDrawn="1"/>
        </p:nvSpPr>
        <p:spPr>
          <a:xfrm>
            <a:off x="261260" y="410029"/>
            <a:ext cx="46155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四足机器人步态控制</a:t>
            </a:r>
            <a:endParaRPr kumimoji="0" lang="en-US" altLang="zh-CN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6" name="文本框 5"/>
          <p:cNvSpPr txBox="1"/>
          <p:nvPr userDrawn="1"/>
        </p:nvSpPr>
        <p:spPr>
          <a:xfrm>
            <a:off x="10363199" y="411845"/>
            <a:ext cx="15602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山东大学</a:t>
            </a:r>
            <a:endParaRPr kumimoji="0" lang="en-US" altLang="zh-CN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cxnSp>
        <p:nvCxnSpPr>
          <p:cNvPr id="8" name="直接连接符 7"/>
          <p:cNvCxnSpPr/>
          <p:nvPr userDrawn="1"/>
        </p:nvCxnSpPr>
        <p:spPr>
          <a:xfrm>
            <a:off x="319315" y="683399"/>
            <a:ext cx="115461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 userDrawn="1"/>
        </p:nvSpPr>
        <p:spPr>
          <a:xfrm>
            <a:off x="3439886" y="333829"/>
            <a:ext cx="1683657" cy="34957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相关背景</a:t>
            </a:r>
          </a:p>
        </p:txBody>
      </p:sp>
      <p:sp>
        <p:nvSpPr>
          <p:cNvPr id="10" name="矩形 9"/>
          <p:cNvSpPr/>
          <p:nvPr userDrawn="1"/>
        </p:nvSpPr>
        <p:spPr>
          <a:xfrm>
            <a:off x="5123543" y="333829"/>
            <a:ext cx="1683657" cy="34957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四足机器人模型</a:t>
            </a:r>
          </a:p>
        </p:txBody>
      </p:sp>
      <p:sp>
        <p:nvSpPr>
          <p:cNvPr id="11" name="矩形 10"/>
          <p:cNvSpPr/>
          <p:nvPr userDrawn="1"/>
        </p:nvSpPr>
        <p:spPr>
          <a:xfrm>
            <a:off x="6810829" y="333829"/>
            <a:ext cx="1683657" cy="34957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模型分析</a:t>
            </a:r>
          </a:p>
        </p:txBody>
      </p:sp>
      <p:sp>
        <p:nvSpPr>
          <p:cNvPr id="12" name="矩形 11"/>
          <p:cNvSpPr/>
          <p:nvPr userDrawn="1"/>
        </p:nvSpPr>
        <p:spPr>
          <a:xfrm>
            <a:off x="8498115" y="333829"/>
            <a:ext cx="1683657" cy="34957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控制器设计</a:t>
            </a:r>
          </a:p>
        </p:txBody>
      </p:sp>
    </p:spTree>
    <p:extLst>
      <p:ext uri="{BB962C8B-B14F-4D97-AF65-F5344CB8AC3E}">
        <p14:creationId xmlns:p14="http://schemas.microsoft.com/office/powerpoint/2010/main" val="2328610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BDFA0E6-331F-4217-9ABE-369EB982B74E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rPr>
              <a:t>2021/11/30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rPr>
              <a:t>1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A44188-3096-49C0-8534-FE6F15E0F67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095508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7" r:id="rId16"/>
    <p:sldLayoutId id="2147483678" r:id="rId17"/>
  </p:sldLayoutIdLst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60.png"/><Relationship Id="rId5" Type="http://schemas.openxmlformats.org/officeDocument/2006/relationships/image" Target="../media/image150.png"/><Relationship Id="rId4" Type="http://schemas.openxmlformats.org/officeDocument/2006/relationships/image" Target="../media/image14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4.emf"/><Relationship Id="rId5" Type="http://schemas.openxmlformats.org/officeDocument/2006/relationships/image" Target="../media/image23.emf"/><Relationship Id="rId4" Type="http://schemas.openxmlformats.org/officeDocument/2006/relationships/image" Target="../media/image22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28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7.emf"/><Relationship Id="rId5" Type="http://schemas.openxmlformats.org/officeDocument/2006/relationships/image" Target="../media/image26.emf"/><Relationship Id="rId4" Type="http://schemas.openxmlformats.org/officeDocument/2006/relationships/image" Target="../media/image25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28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7.emf"/><Relationship Id="rId5" Type="http://schemas.openxmlformats.org/officeDocument/2006/relationships/image" Target="../media/image26.emf"/><Relationship Id="rId4" Type="http://schemas.openxmlformats.org/officeDocument/2006/relationships/image" Target="../media/image25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5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9.png"/><Relationship Id="rId4" Type="http://schemas.openxmlformats.org/officeDocument/2006/relationships/notesSlide" Target="../notesSlides/notesSlide2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unitree.com/products/laikago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文本框 26">
            <a:extLst>
              <a:ext uri="{FF2B5EF4-FFF2-40B4-BE49-F238E27FC236}">
                <a16:creationId xmlns:a16="http://schemas.microsoft.com/office/drawing/2014/main" id="{CDE4A219-5D0F-4857-A7F9-9E7A85AF71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05188" y="1844435"/>
            <a:ext cx="8729537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zh-CN" altLang="en-US" sz="6600" b="1" spc="600" dirty="0">
                <a:latin typeface="黑体" panose="02010609060101010101" pitchFamily="49" charset="-122"/>
                <a:ea typeface="黑体" panose="02010609060101010101" pitchFamily="49" charset="-122"/>
              </a:rPr>
              <a:t>四足机器人步态控制</a:t>
            </a:r>
            <a:endParaRPr lang="zh-CN" altLang="en-US" sz="6000" b="1" dirty="0">
              <a:solidFill>
                <a:srgbClr val="262626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13853B2D-2EC1-4FCE-BC78-DD158C6A838A}"/>
              </a:ext>
            </a:extLst>
          </p:cNvPr>
          <p:cNvCxnSpPr>
            <a:cxnSpLocks/>
          </p:cNvCxnSpPr>
          <p:nvPr/>
        </p:nvCxnSpPr>
        <p:spPr>
          <a:xfrm>
            <a:off x="2256335" y="3202044"/>
            <a:ext cx="8227244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D82721B6-B8DB-40B9-8019-2498802A9F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 r="24445" b="14695"/>
          <a:stretch/>
        </p:blipFill>
        <p:spPr>
          <a:xfrm>
            <a:off x="3879778" y="17988"/>
            <a:ext cx="4432444" cy="15768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图片 36">
            <a:extLst>
              <a:ext uri="{FF2B5EF4-FFF2-40B4-BE49-F238E27FC236}">
                <a16:creationId xmlns:a16="http://schemas.microsoft.com/office/drawing/2014/main" id="{E0A0329B-C883-4A54-BE90-58AB59916A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6966" y="3305644"/>
            <a:ext cx="6374361" cy="2696528"/>
          </a:xfrm>
          <a:prstGeom prst="rect">
            <a:avLst/>
          </a:prstGeom>
        </p:spPr>
      </p:pic>
      <p:sp>
        <p:nvSpPr>
          <p:cNvPr id="31" name="文本框 30">
            <a:extLst>
              <a:ext uri="{FF2B5EF4-FFF2-40B4-BE49-F238E27FC236}">
                <a16:creationId xmlns:a16="http://schemas.microsoft.com/office/drawing/2014/main" id="{8C5AF9D4-ACF4-494C-8516-70EA4CF1BD0F}"/>
              </a:ext>
            </a:extLst>
          </p:cNvPr>
          <p:cNvSpPr txBox="1"/>
          <p:nvPr/>
        </p:nvSpPr>
        <p:spPr>
          <a:xfrm>
            <a:off x="358774" y="801820"/>
            <a:ext cx="46639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</a:rPr>
              <a:t>3.1 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状态响应曲线</a:t>
            </a:r>
            <a:endParaRPr lang="en-US" altLang="zh-CN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E293CA5D-FFFE-4925-953B-7E4AA495748C}"/>
              </a:ext>
            </a:extLst>
          </p:cNvPr>
          <p:cNvSpPr txBox="1"/>
          <p:nvPr/>
        </p:nvSpPr>
        <p:spPr>
          <a:xfrm>
            <a:off x="503239" y="1350885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2000" kern="100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简单的站立状态分析</a:t>
            </a:r>
            <a:endParaRPr lang="zh-CN" altLang="en-US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ED229B8A-13B3-4A69-9610-2599BF5C0BFA}"/>
                  </a:ext>
                </a:extLst>
              </p:cNvPr>
              <p:cNvSpPr txBox="1"/>
              <p:nvPr/>
            </p:nvSpPr>
            <p:spPr>
              <a:xfrm>
                <a:off x="2690763" y="1897467"/>
                <a:ext cx="2177502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zh-CN" altLang="en-US" sz="2000" smtClean="0">
                          <a:latin typeface="Cambria Math" panose="02040503050406030204" pitchFamily="18" charset="0"/>
                        </a:rPr>
                        <m:t>u</m:t>
                      </m:r>
                      <m:r>
                        <a:rPr lang="zh-CN" altLang="en-US" sz="2000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en-US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en-US" sz="20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zh-CN" altLang="en-US" sz="2000" i="0">
                                  <a:latin typeface="Cambria Math" panose="02040503050406030204" pitchFamily="18" charset="0"/>
                                </a:rPr>
                                <m:t>f</m:t>
                              </m:r>
                            </m:e>
                            <m:sub>
                              <m:r>
                                <a:rPr lang="zh-CN" altLang="en-US" sz="2000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zh-CN" altLang="en-US" sz="2000" i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zh-CN" altLang="en-US" sz="20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zh-CN" altLang="en-US" sz="2000" i="0">
                                  <a:latin typeface="Cambria Math" panose="02040503050406030204" pitchFamily="18" charset="0"/>
                                </a:rPr>
                                <m:t>f</m:t>
                              </m:r>
                            </m:e>
                            <m:sub>
                              <m:r>
                                <a:rPr lang="zh-CN" altLang="en-US" sz="20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zh-CN" altLang="en-US" sz="2000" i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zh-CN" altLang="en-US" sz="20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zh-CN" altLang="en-US" sz="2000" i="0">
                                  <a:latin typeface="Cambria Math" panose="02040503050406030204" pitchFamily="18" charset="0"/>
                                </a:rPr>
                                <m:t>f</m:t>
                              </m:r>
                            </m:e>
                            <m:sub>
                              <m:r>
                                <a:rPr lang="zh-CN" altLang="en-US" sz="2000" i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zh-CN" altLang="en-US" sz="2000" i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zh-CN" altLang="en-US" sz="20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zh-CN" altLang="en-US" sz="2000" i="0">
                                  <a:latin typeface="Cambria Math" panose="02040503050406030204" pitchFamily="18" charset="0"/>
                                </a:rPr>
                                <m:t>f</m:t>
                              </m:r>
                            </m:e>
                            <m:sub>
                              <m:r>
                                <a:rPr lang="zh-CN" altLang="en-US" sz="2000" i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ED229B8A-13B3-4A69-9610-2599BF5C0B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0763" y="1897467"/>
                <a:ext cx="2177502" cy="400110"/>
              </a:xfrm>
              <a:prstGeom prst="rect">
                <a:avLst/>
              </a:prstGeom>
              <a:blipFill>
                <a:blip r:embed="rId4"/>
                <a:stretch>
                  <a:fillRect b="-15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BA81BF05-4F1E-49AF-9058-2236CC4E245D}"/>
                  </a:ext>
                </a:extLst>
              </p:cNvPr>
              <p:cNvSpPr txBox="1"/>
              <p:nvPr/>
            </p:nvSpPr>
            <p:spPr>
              <a:xfrm>
                <a:off x="5022752" y="1750995"/>
                <a:ext cx="3838575" cy="6787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zh-CN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eqArrPr>
                        <m:e>
                          <m:r>
                            <a:rPr lang="zh-CN" altLang="en-US" sz="2000">
                              <a:latin typeface="Cambria Math" panose="02040503050406030204" pitchFamily="18" charset="0"/>
                            </a:rPr>
                            <m:t>&amp;</m:t>
                          </m:r>
                          <m:sSub>
                            <m:sSubPr>
                              <m:ctrlPr>
                                <a:rPr lang="zh-CN" altLang="en-US" sz="20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zh-CN" altLang="en-US" sz="2000" i="0">
                                  <a:latin typeface="Cambria Math" panose="02040503050406030204" pitchFamily="18" charset="0"/>
                                </a:rPr>
                                <m:t>f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zh-CN" altLang="en-US" sz="2000" i="0"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  <m:r>
                            <a:rPr lang="zh-CN" altLang="en-US" sz="2000" i="0"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zh-CN" altLang="en-US" sz="20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000" i="0">
                                  <a:latin typeface="Cambria Math" panose="02040503050406030204" pitchFamily="18" charset="0"/>
                                </a:rPr>
                                <m:t>0,0,</m:t>
                              </m:r>
                              <m:f>
                                <m:fPr>
                                  <m:ctrlPr>
                                    <a:rPr lang="zh-CN" altLang="en-US" sz="20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sz="2000" i="0">
                                      <a:latin typeface="Cambria Math" panose="02040503050406030204" pitchFamily="18" charset="0"/>
                                    </a:rPr>
                                    <m:t>220</m:t>
                                  </m:r>
                                </m:num>
                                <m:den>
                                  <m:r>
                                    <a:rPr lang="zh-CN" altLang="en-US" sz="2000" i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den>
                              </m:f>
                            </m:e>
                          </m:d>
                          <m:r>
                            <a:rPr lang="zh-CN" altLang="en-US" sz="2000" i="0"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zh-CN" altLang="en-US" sz="20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zh-CN" altLang="en-US" sz="2000" i="0"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  <m:r>
                                <a:rPr lang="zh-CN" altLang="en-US" sz="2000" i="0">
                                  <a:latin typeface="Cambria Math" panose="02040503050406030204" pitchFamily="18" charset="0"/>
                                </a:rPr>
                                <m:t>=1,2,3,4</m:t>
                              </m:r>
                            </m:e>
                          </m:d>
                          <m:r>
                            <a:rPr lang="zh-CN" altLang="en-US" sz="2000" i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eqAr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BA81BF05-4F1E-49AF-9058-2236CC4E24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2752" y="1750995"/>
                <a:ext cx="3838575" cy="67877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C3967A61-C63D-45E1-9CE1-E8FF73AE3AB8}"/>
                  </a:ext>
                </a:extLst>
              </p:cNvPr>
              <p:cNvSpPr txBox="1"/>
              <p:nvPr/>
            </p:nvSpPr>
            <p:spPr>
              <a:xfrm>
                <a:off x="2514001" y="2789630"/>
                <a:ext cx="4708527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zh-CN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eqArrPr>
                        <m:e>
                          <m:r>
                            <a:rPr lang="zh-CN" altLang="en-US" sz="2000">
                              <a:latin typeface="Cambria Math" panose="02040503050406030204" pitchFamily="18" charset="0"/>
                            </a:rPr>
                            <m:t>&amp;</m:t>
                          </m:r>
                          <m:sSub>
                            <m:sSubPr>
                              <m:ctrlPr>
                                <a:rPr lang="zh-CN" altLang="en-US" sz="20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zh-CN" altLang="en-US" sz="2000" i="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a:rPr lang="zh-CN" altLang="en-US" sz="2000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zh-CN" altLang="en-US" sz="2000" i="0"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zh-CN" altLang="en-US" sz="20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000" i="0">
                                  <a:latin typeface="Cambria Math" panose="02040503050406030204" pitchFamily="18" charset="0"/>
                                </a:rPr>
                                <m:t>0,0,0,0,0,0.24,0,0,0,0,0,0,−9.8</m:t>
                              </m:r>
                            </m:e>
                          </m:d>
                        </m:e>
                      </m:eqAr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C3967A61-C63D-45E1-9CE1-E8FF73AE3A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4001" y="2789630"/>
                <a:ext cx="4708527" cy="400110"/>
              </a:xfrm>
              <a:prstGeom prst="rect">
                <a:avLst/>
              </a:prstGeom>
              <a:blipFill>
                <a:blip r:embed="rId6"/>
                <a:stretch>
                  <a:fillRect b="-15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文本框 37">
            <a:extLst>
              <a:ext uri="{FF2B5EF4-FFF2-40B4-BE49-F238E27FC236}">
                <a16:creationId xmlns:a16="http://schemas.microsoft.com/office/drawing/2014/main" id="{21B242A3-2B17-413B-93EA-6E24767ACC80}"/>
              </a:ext>
            </a:extLst>
          </p:cNvPr>
          <p:cNvSpPr txBox="1"/>
          <p:nvPr/>
        </p:nvSpPr>
        <p:spPr>
          <a:xfrm>
            <a:off x="2266949" y="6286455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306070" algn="ctr"/>
            <a:r>
              <a:rPr lang="zh-CN" altLang="zh-CN" sz="1400" kern="100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图</a:t>
            </a:r>
            <a:r>
              <a:rPr lang="en-US" altLang="zh-CN" sz="1400" kern="100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3.1 Simulink</a:t>
            </a:r>
            <a:r>
              <a:rPr lang="zh-CN" altLang="zh-CN" sz="1400" kern="100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仿真构图</a:t>
            </a: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B8C1996B-7827-4F29-BE77-84A90A536C24}"/>
              </a:ext>
            </a:extLst>
          </p:cNvPr>
          <p:cNvSpPr/>
          <p:nvPr/>
        </p:nvSpPr>
        <p:spPr>
          <a:xfrm>
            <a:off x="631033" y="1897467"/>
            <a:ext cx="1095375" cy="521286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输入</a:t>
            </a: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6AA3541F-8C05-461C-8347-B34848C9774E}"/>
              </a:ext>
            </a:extLst>
          </p:cNvPr>
          <p:cNvSpPr/>
          <p:nvPr/>
        </p:nvSpPr>
        <p:spPr>
          <a:xfrm>
            <a:off x="645320" y="2736453"/>
            <a:ext cx="1350964" cy="521286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初始状态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FEC7FA5-D501-4A09-A8CC-2C50C85EA653}"/>
              </a:ext>
            </a:extLst>
          </p:cNvPr>
          <p:cNvSpPr txBox="1"/>
          <p:nvPr/>
        </p:nvSpPr>
        <p:spPr>
          <a:xfrm>
            <a:off x="11678195" y="6485850"/>
            <a:ext cx="3483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latin typeface="黑体" panose="02010609060101010101" pitchFamily="49" charset="-122"/>
                <a:ea typeface="黑体" panose="02010609060101010101" pitchFamily="49" charset="-122"/>
              </a:rPr>
              <a:t>5</a:t>
            </a:r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22955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93F3F63-A311-4A52-B9F9-A34B28E19E85}"/>
              </a:ext>
            </a:extLst>
          </p:cNvPr>
          <p:cNvPicPr/>
          <p:nvPr/>
        </p:nvPicPr>
        <p:blipFill>
          <a:blip r:embed="rId3" cstate="print"/>
          <a:srcRect l="5155" t="3995" r="7368" b="4715"/>
          <a:stretch>
            <a:fillRect/>
          </a:stretch>
        </p:blipFill>
        <p:spPr>
          <a:xfrm>
            <a:off x="1306281" y="934662"/>
            <a:ext cx="3673200" cy="2494338"/>
          </a:xfrm>
          <a:prstGeom prst="rect">
            <a:avLst/>
          </a:prstGeom>
          <a:ln>
            <a:noFill/>
          </a:ln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0ED09DCA-2BE8-48EA-96BF-E63D5887F19C}"/>
              </a:ext>
            </a:extLst>
          </p:cNvPr>
          <p:cNvSpPr txBox="1"/>
          <p:nvPr/>
        </p:nvSpPr>
        <p:spPr>
          <a:xfrm>
            <a:off x="2534924" y="3429000"/>
            <a:ext cx="142589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1400" kern="100" dirty="0">
                <a:effectLst/>
                <a:latin typeface="Arial" panose="020B0604020202020204" pitchFamily="34" charset="0"/>
                <a:ea typeface="黑体" panose="02010609060101010101" pitchFamily="49" charset="-122"/>
                <a:cs typeface="Times New Roman" panose="02020603050405020304" pitchFamily="18" charset="0"/>
              </a:rPr>
              <a:t>图</a:t>
            </a:r>
            <a:r>
              <a:rPr lang="en-US" altLang="zh-CN" sz="1400" kern="100" dirty="0">
                <a:effectLst/>
                <a:latin typeface="Arial" panose="020B0604020202020204" pitchFamily="34" charset="0"/>
                <a:ea typeface="黑体" panose="02010609060101010101" pitchFamily="49" charset="-122"/>
                <a:cs typeface="Times New Roman" panose="02020603050405020304" pitchFamily="18" charset="0"/>
              </a:rPr>
              <a:t>(a) </a:t>
            </a:r>
            <a:r>
              <a:rPr lang="zh-CN" altLang="zh-CN" sz="1400" kern="100" dirty="0">
                <a:effectLst/>
                <a:latin typeface="Arial" panose="020B0604020202020204" pitchFamily="34" charset="0"/>
                <a:ea typeface="黑体" panose="02010609060101010101" pitchFamily="49" charset="-122"/>
                <a:cs typeface="Times New Roman" panose="02020603050405020304" pitchFamily="18" charset="0"/>
              </a:rPr>
              <a:t>旋转角</a:t>
            </a:r>
            <a:endParaRPr lang="zh-CN" altLang="en-US" sz="1400" dirty="0"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7793AFE4-397F-4B8A-A36D-01D2CB08E782}"/>
              </a:ext>
            </a:extLst>
          </p:cNvPr>
          <p:cNvPicPr/>
          <p:nvPr/>
        </p:nvPicPr>
        <p:blipFill>
          <a:blip r:embed="rId4" cstate="print"/>
          <a:srcRect l="5744" t="4128" r="6931" b="4450"/>
          <a:stretch>
            <a:fillRect/>
          </a:stretch>
        </p:blipFill>
        <p:spPr>
          <a:xfrm>
            <a:off x="7014276" y="872749"/>
            <a:ext cx="3568691" cy="2618164"/>
          </a:xfrm>
          <a:prstGeom prst="rect">
            <a:avLst/>
          </a:prstGeom>
          <a:ln>
            <a:noFill/>
          </a:ln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717DC24B-C096-40A9-A944-504C5C7FD00C}"/>
              </a:ext>
            </a:extLst>
          </p:cNvPr>
          <p:cNvSpPr txBox="1"/>
          <p:nvPr/>
        </p:nvSpPr>
        <p:spPr>
          <a:xfrm>
            <a:off x="7997379" y="3429000"/>
            <a:ext cx="26839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54000"/>
            <a:r>
              <a:rPr lang="zh-CN" altLang="zh-CN" sz="1400" kern="100" dirty="0">
                <a:latin typeface="Arial" panose="020B0604020202020204" pitchFamily="34" charset="0"/>
                <a:ea typeface="黑体" panose="02010609060101010101" pitchFamily="49" charset="-122"/>
                <a:cs typeface="Times New Roman" panose="02020603050405020304" pitchFamily="18" charset="0"/>
              </a:rPr>
              <a:t>图</a:t>
            </a:r>
            <a:r>
              <a:rPr lang="en-US" altLang="zh-CN" sz="1400" kern="100" dirty="0">
                <a:latin typeface="Arial" panose="020B0604020202020204" pitchFamily="34" charset="0"/>
                <a:ea typeface="黑体" panose="02010609060101010101" pitchFamily="49" charset="-122"/>
                <a:cs typeface="Times New Roman" panose="02020603050405020304" pitchFamily="18" charset="0"/>
              </a:rPr>
              <a:t>(b) </a:t>
            </a:r>
            <a:r>
              <a:rPr lang="zh-CN" altLang="zh-CN" sz="1400" kern="100" dirty="0">
                <a:latin typeface="Arial" panose="020B0604020202020204" pitchFamily="34" charset="0"/>
                <a:ea typeface="黑体" panose="02010609060101010101" pitchFamily="49" charset="-122"/>
                <a:cs typeface="Times New Roman" panose="02020603050405020304" pitchFamily="18" charset="0"/>
              </a:rPr>
              <a:t>质心位置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976313C9-B51F-408B-9B2C-0E68BEDD808C}"/>
              </a:ext>
            </a:extLst>
          </p:cNvPr>
          <p:cNvPicPr/>
          <p:nvPr/>
        </p:nvPicPr>
        <p:blipFill>
          <a:blip r:embed="rId5" cstate="print"/>
          <a:srcRect l="6627" t="2796" r="7513" b="5312"/>
          <a:stretch>
            <a:fillRect/>
          </a:stretch>
        </p:blipFill>
        <p:spPr>
          <a:xfrm>
            <a:off x="1308546" y="3822091"/>
            <a:ext cx="3526153" cy="2494338"/>
          </a:xfrm>
          <a:prstGeom prst="rect">
            <a:avLst/>
          </a:prstGeom>
          <a:ln>
            <a:noFill/>
          </a:ln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8AC95152-7E49-4908-BABA-D031F2228CE7}"/>
              </a:ext>
            </a:extLst>
          </p:cNvPr>
          <p:cNvSpPr txBox="1"/>
          <p:nvPr/>
        </p:nvSpPr>
        <p:spPr>
          <a:xfrm>
            <a:off x="2049593" y="6342998"/>
            <a:ext cx="28632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54000"/>
            <a:r>
              <a:rPr lang="zh-CN" altLang="zh-CN" sz="1400" kern="100" dirty="0">
                <a:latin typeface="Arial" panose="020B0604020202020204" pitchFamily="34" charset="0"/>
                <a:ea typeface="黑体" panose="02010609060101010101" pitchFamily="49" charset="-122"/>
                <a:cs typeface="Times New Roman" panose="02020603050405020304" pitchFamily="18" charset="0"/>
              </a:rPr>
              <a:t>图</a:t>
            </a:r>
            <a:r>
              <a:rPr lang="en-US" altLang="zh-CN" sz="1400" kern="100" dirty="0">
                <a:latin typeface="Arial" panose="020B0604020202020204" pitchFamily="34" charset="0"/>
                <a:ea typeface="黑体" panose="02010609060101010101" pitchFamily="49" charset="-122"/>
                <a:cs typeface="Times New Roman" panose="02020603050405020304" pitchFamily="18" charset="0"/>
              </a:rPr>
              <a:t>(c)</a:t>
            </a:r>
            <a:r>
              <a:rPr lang="zh-CN" altLang="zh-CN" sz="1400" kern="100" dirty="0">
                <a:latin typeface="Arial" panose="020B0604020202020204" pitchFamily="34" charset="0"/>
                <a:ea typeface="黑体" panose="02010609060101010101" pitchFamily="49" charset="-122"/>
                <a:cs typeface="Times New Roman" panose="02020603050405020304" pitchFamily="18" charset="0"/>
              </a:rPr>
              <a:t>旋转角速度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4A6CDFA9-F069-403E-B922-A2EBCEB7CEA4}"/>
              </a:ext>
            </a:extLst>
          </p:cNvPr>
          <p:cNvPicPr/>
          <p:nvPr/>
        </p:nvPicPr>
        <p:blipFill>
          <a:blip r:embed="rId6" cstate="print"/>
          <a:srcRect l="7068" t="5191" r="7657" b="5731"/>
          <a:stretch>
            <a:fillRect/>
          </a:stretch>
        </p:blipFill>
        <p:spPr>
          <a:xfrm>
            <a:off x="7212519" y="3736777"/>
            <a:ext cx="3370448" cy="2791309"/>
          </a:xfrm>
          <a:prstGeom prst="rect">
            <a:avLst/>
          </a:prstGeom>
          <a:ln>
            <a:noFill/>
          </a:ln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1631BF2D-74BC-4C74-9FEF-97AA88E5DF94}"/>
              </a:ext>
            </a:extLst>
          </p:cNvPr>
          <p:cNvSpPr txBox="1"/>
          <p:nvPr/>
        </p:nvSpPr>
        <p:spPr>
          <a:xfrm>
            <a:off x="7997379" y="6471665"/>
            <a:ext cx="28860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54000"/>
            <a:r>
              <a:rPr lang="zh-CN" altLang="zh-CN" sz="1400" kern="100" dirty="0">
                <a:latin typeface="Arial" panose="020B0604020202020204" pitchFamily="34" charset="0"/>
                <a:ea typeface="黑体" panose="02010609060101010101" pitchFamily="49" charset="-122"/>
                <a:cs typeface="Times New Roman" panose="02020603050405020304" pitchFamily="18" charset="0"/>
              </a:rPr>
              <a:t>图</a:t>
            </a:r>
            <a:r>
              <a:rPr lang="en-US" altLang="zh-CN" sz="1400" kern="100" dirty="0">
                <a:latin typeface="Arial" panose="020B0604020202020204" pitchFamily="34" charset="0"/>
                <a:ea typeface="黑体" panose="02010609060101010101" pitchFamily="49" charset="-122"/>
                <a:cs typeface="Times New Roman" panose="02020603050405020304" pitchFamily="18" charset="0"/>
              </a:rPr>
              <a:t>(d) </a:t>
            </a:r>
            <a:r>
              <a:rPr lang="zh-CN" altLang="zh-CN" sz="1400" kern="100" dirty="0">
                <a:latin typeface="Arial" panose="020B0604020202020204" pitchFamily="34" charset="0"/>
                <a:ea typeface="黑体" panose="02010609060101010101" pitchFamily="49" charset="-122"/>
                <a:cs typeface="Times New Roman" panose="02020603050405020304" pitchFamily="18" charset="0"/>
              </a:rPr>
              <a:t>质心速度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0DB6F219-E022-4842-9E56-13C944602CDF}"/>
                  </a:ext>
                </a:extLst>
              </p:cNvPr>
              <p:cNvSpPr txBox="1"/>
              <p:nvPr/>
            </p:nvSpPr>
            <p:spPr>
              <a:xfrm>
                <a:off x="4176712" y="3215290"/>
                <a:ext cx="3838575" cy="6787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zh-CN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eqArrPr>
                        <m:e>
                          <m:r>
                            <a:rPr lang="zh-CN" altLang="en-US" sz="2000">
                              <a:latin typeface="Cambria Math" panose="02040503050406030204" pitchFamily="18" charset="0"/>
                            </a:rPr>
                            <m:t>&amp;</m:t>
                          </m:r>
                          <m:sSub>
                            <m:sSubPr>
                              <m:ctrlPr>
                                <a:rPr lang="zh-CN" altLang="en-US" sz="20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zh-CN" altLang="en-US" sz="2000" i="0">
                                  <a:latin typeface="Cambria Math" panose="02040503050406030204" pitchFamily="18" charset="0"/>
                                </a:rPr>
                                <m:t>f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zh-CN" altLang="en-US" sz="2000" i="0"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  <m:r>
                            <a:rPr lang="zh-CN" altLang="en-US" sz="2000" i="0"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zh-CN" altLang="en-US" sz="20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000" i="0">
                                  <a:latin typeface="Cambria Math" panose="02040503050406030204" pitchFamily="18" charset="0"/>
                                </a:rPr>
                                <m:t>0,0,</m:t>
                              </m:r>
                              <m:f>
                                <m:fPr>
                                  <m:ctrlPr>
                                    <a:rPr lang="zh-CN" altLang="en-US" sz="20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sz="2000" i="0">
                                      <a:latin typeface="Cambria Math" panose="02040503050406030204" pitchFamily="18" charset="0"/>
                                    </a:rPr>
                                    <m:t>220</m:t>
                                  </m:r>
                                </m:num>
                                <m:den>
                                  <m:r>
                                    <a:rPr lang="zh-CN" altLang="en-US" sz="2000" i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den>
                              </m:f>
                            </m:e>
                          </m:d>
                          <m:r>
                            <a:rPr lang="zh-CN" altLang="en-US" sz="2000" i="0"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zh-CN" altLang="en-US" sz="20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zh-CN" altLang="en-US" sz="2000" i="0"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  <m:r>
                                <a:rPr lang="zh-CN" altLang="en-US" sz="2000" i="0">
                                  <a:latin typeface="Cambria Math" panose="02040503050406030204" pitchFamily="18" charset="0"/>
                                </a:rPr>
                                <m:t>=1,2,3,4</m:t>
                              </m:r>
                            </m:e>
                          </m:d>
                          <m:r>
                            <a:rPr lang="zh-CN" altLang="en-US" sz="2000" i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eqAr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0DB6F219-E022-4842-9E56-13C944602C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6712" y="3215290"/>
                <a:ext cx="3838575" cy="67877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文本框 12">
            <a:extLst>
              <a:ext uri="{FF2B5EF4-FFF2-40B4-BE49-F238E27FC236}">
                <a16:creationId xmlns:a16="http://schemas.microsoft.com/office/drawing/2014/main" id="{39E49CE0-73A0-4B70-9570-E5F63B009A78}"/>
              </a:ext>
            </a:extLst>
          </p:cNvPr>
          <p:cNvSpPr txBox="1"/>
          <p:nvPr/>
        </p:nvSpPr>
        <p:spPr>
          <a:xfrm>
            <a:off x="11678195" y="6485850"/>
            <a:ext cx="3483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latin typeface="黑体" panose="02010609060101010101" pitchFamily="49" charset="-122"/>
                <a:ea typeface="黑体" panose="02010609060101010101" pitchFamily="49" charset="-122"/>
              </a:rPr>
              <a:t>6</a:t>
            </a:r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11338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0ED09DCA-2BE8-48EA-96BF-E63D5887F19C}"/>
              </a:ext>
            </a:extLst>
          </p:cNvPr>
          <p:cNvSpPr txBox="1"/>
          <p:nvPr/>
        </p:nvSpPr>
        <p:spPr>
          <a:xfrm>
            <a:off x="2534924" y="3429000"/>
            <a:ext cx="142589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1400" kern="100" dirty="0">
                <a:effectLst/>
                <a:latin typeface="Arial" panose="020B0604020202020204" pitchFamily="34" charset="0"/>
                <a:ea typeface="黑体" panose="02010609060101010101" pitchFamily="49" charset="-122"/>
                <a:cs typeface="Times New Roman" panose="02020603050405020304" pitchFamily="18" charset="0"/>
              </a:rPr>
              <a:t>图</a:t>
            </a:r>
            <a:r>
              <a:rPr lang="en-US" altLang="zh-CN" sz="1400" kern="100" dirty="0">
                <a:effectLst/>
                <a:latin typeface="Arial" panose="020B0604020202020204" pitchFamily="34" charset="0"/>
                <a:ea typeface="黑体" panose="02010609060101010101" pitchFamily="49" charset="-122"/>
                <a:cs typeface="Times New Roman" panose="02020603050405020304" pitchFamily="18" charset="0"/>
              </a:rPr>
              <a:t>(a) </a:t>
            </a:r>
            <a:r>
              <a:rPr lang="zh-CN" altLang="zh-CN" sz="1400" kern="100" dirty="0">
                <a:effectLst/>
                <a:latin typeface="Arial" panose="020B0604020202020204" pitchFamily="34" charset="0"/>
                <a:ea typeface="黑体" panose="02010609060101010101" pitchFamily="49" charset="-122"/>
                <a:cs typeface="Times New Roman" panose="02020603050405020304" pitchFamily="18" charset="0"/>
              </a:rPr>
              <a:t>旋转角</a:t>
            </a:r>
            <a:endParaRPr lang="zh-CN" altLang="en-US" sz="1400" dirty="0"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17DC24B-C096-40A9-A944-504C5C7FD00C}"/>
              </a:ext>
            </a:extLst>
          </p:cNvPr>
          <p:cNvSpPr txBox="1"/>
          <p:nvPr/>
        </p:nvSpPr>
        <p:spPr>
          <a:xfrm>
            <a:off x="8188967" y="3429000"/>
            <a:ext cx="26839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54000"/>
            <a:r>
              <a:rPr lang="zh-CN" altLang="zh-CN" sz="1400" kern="100" dirty="0">
                <a:latin typeface="Arial" panose="020B0604020202020204" pitchFamily="34" charset="0"/>
                <a:ea typeface="黑体" panose="02010609060101010101" pitchFamily="49" charset="-122"/>
                <a:cs typeface="Times New Roman" panose="02020603050405020304" pitchFamily="18" charset="0"/>
              </a:rPr>
              <a:t>图</a:t>
            </a:r>
            <a:r>
              <a:rPr lang="en-US" altLang="zh-CN" sz="1400" kern="100" dirty="0">
                <a:latin typeface="Arial" panose="020B0604020202020204" pitchFamily="34" charset="0"/>
                <a:ea typeface="黑体" panose="02010609060101010101" pitchFamily="49" charset="-122"/>
                <a:cs typeface="Times New Roman" panose="02020603050405020304" pitchFamily="18" charset="0"/>
              </a:rPr>
              <a:t>(b) </a:t>
            </a:r>
            <a:r>
              <a:rPr lang="zh-CN" altLang="zh-CN" sz="1400" kern="100" dirty="0">
                <a:latin typeface="Arial" panose="020B0604020202020204" pitchFamily="34" charset="0"/>
                <a:ea typeface="黑体" panose="02010609060101010101" pitchFamily="49" charset="-122"/>
                <a:cs typeface="Times New Roman" panose="02020603050405020304" pitchFamily="18" charset="0"/>
              </a:rPr>
              <a:t>质心位置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8AC95152-7E49-4908-BABA-D031F2228CE7}"/>
              </a:ext>
            </a:extLst>
          </p:cNvPr>
          <p:cNvSpPr txBox="1"/>
          <p:nvPr/>
        </p:nvSpPr>
        <p:spPr>
          <a:xfrm>
            <a:off x="2093137" y="6189399"/>
            <a:ext cx="28632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54000"/>
            <a:r>
              <a:rPr lang="zh-CN" altLang="zh-CN" sz="1400" kern="100" dirty="0">
                <a:latin typeface="Arial" panose="020B0604020202020204" pitchFamily="34" charset="0"/>
                <a:ea typeface="黑体" panose="02010609060101010101" pitchFamily="49" charset="-122"/>
                <a:cs typeface="Times New Roman" panose="02020603050405020304" pitchFamily="18" charset="0"/>
              </a:rPr>
              <a:t>图</a:t>
            </a:r>
            <a:r>
              <a:rPr lang="en-US" altLang="zh-CN" sz="1400" kern="100" dirty="0">
                <a:latin typeface="Arial" panose="020B0604020202020204" pitchFamily="34" charset="0"/>
                <a:ea typeface="黑体" panose="02010609060101010101" pitchFamily="49" charset="-122"/>
                <a:cs typeface="Times New Roman" panose="02020603050405020304" pitchFamily="18" charset="0"/>
              </a:rPr>
              <a:t>(c)</a:t>
            </a:r>
            <a:r>
              <a:rPr lang="zh-CN" altLang="zh-CN" sz="1400" kern="100" dirty="0">
                <a:latin typeface="Arial" panose="020B0604020202020204" pitchFamily="34" charset="0"/>
                <a:ea typeface="黑体" panose="02010609060101010101" pitchFamily="49" charset="-122"/>
                <a:cs typeface="Times New Roman" panose="02020603050405020304" pitchFamily="18" charset="0"/>
              </a:rPr>
              <a:t>旋转角速度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1631BF2D-74BC-4C74-9FEF-97AA88E5DF94}"/>
              </a:ext>
            </a:extLst>
          </p:cNvPr>
          <p:cNvSpPr txBox="1"/>
          <p:nvPr/>
        </p:nvSpPr>
        <p:spPr>
          <a:xfrm>
            <a:off x="8188967" y="6189399"/>
            <a:ext cx="28860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54000"/>
            <a:r>
              <a:rPr lang="zh-CN" altLang="zh-CN" sz="1400" kern="100" dirty="0">
                <a:latin typeface="Arial" panose="020B0604020202020204" pitchFamily="34" charset="0"/>
                <a:ea typeface="黑体" panose="02010609060101010101" pitchFamily="49" charset="-122"/>
                <a:cs typeface="Times New Roman" panose="02020603050405020304" pitchFamily="18" charset="0"/>
              </a:rPr>
              <a:t>图</a:t>
            </a:r>
            <a:r>
              <a:rPr lang="en-US" altLang="zh-CN" sz="1400" kern="100" dirty="0">
                <a:latin typeface="Arial" panose="020B0604020202020204" pitchFamily="34" charset="0"/>
                <a:ea typeface="黑体" panose="02010609060101010101" pitchFamily="49" charset="-122"/>
                <a:cs typeface="Times New Roman" panose="02020603050405020304" pitchFamily="18" charset="0"/>
              </a:rPr>
              <a:t>(d) </a:t>
            </a:r>
            <a:r>
              <a:rPr lang="zh-CN" altLang="zh-CN" sz="1400" kern="100" dirty="0">
                <a:latin typeface="Arial" panose="020B0604020202020204" pitchFamily="34" charset="0"/>
                <a:ea typeface="黑体" panose="02010609060101010101" pitchFamily="49" charset="-122"/>
                <a:cs typeface="Times New Roman" panose="02020603050405020304" pitchFamily="18" charset="0"/>
              </a:rPr>
              <a:t>质心速度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6147CE75-D46F-4033-8BC2-37BCF62FAE3E}"/>
                  </a:ext>
                </a:extLst>
              </p:cNvPr>
              <p:cNvSpPr/>
              <p:nvPr/>
            </p:nvSpPr>
            <p:spPr>
              <a:xfrm>
                <a:off x="4525763" y="3244561"/>
                <a:ext cx="2995692" cy="62023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eqArrPr>
                        <m:e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&amp;</m:t>
                          </m:r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f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1,1,</m:t>
                              </m:r>
                              <m:f>
                                <m:f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220</m:t>
                                  </m:r>
                                </m:num>
                                <m:den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den>
                              </m:f>
                            </m:e>
                          </m:d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=1,2,3,4</m:t>
                              </m:r>
                            </m:e>
                          </m:d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eqAr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6147CE75-D46F-4033-8BC2-37BCF62FAE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5763" y="3244561"/>
                <a:ext cx="2995692" cy="62023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图片 12">
            <a:extLst>
              <a:ext uri="{FF2B5EF4-FFF2-40B4-BE49-F238E27FC236}">
                <a16:creationId xmlns:a16="http://schemas.microsoft.com/office/drawing/2014/main" id="{1B4403E5-F374-4455-9FE3-15372B63D02C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5" t="4226" r="7888" b="6022"/>
          <a:stretch>
            <a:fillRect/>
          </a:stretch>
        </p:blipFill>
        <p:spPr>
          <a:xfrm>
            <a:off x="1319125" y="766358"/>
            <a:ext cx="3339961" cy="2645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2F2D7491-F0D6-4E4F-A3C9-A314639E575C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2" t="4628" r="8039" b="6231"/>
          <a:stretch>
            <a:fillRect/>
          </a:stretch>
        </p:blipFill>
        <p:spPr>
          <a:xfrm>
            <a:off x="7134175" y="858525"/>
            <a:ext cx="3738700" cy="257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5926D7BE-253F-4D49-A84E-CC8A8B333FD7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6" t="4829" r="7579" b="6023"/>
          <a:stretch>
            <a:fillRect/>
          </a:stretch>
        </p:blipFill>
        <p:spPr>
          <a:xfrm>
            <a:off x="1319125" y="3753700"/>
            <a:ext cx="3437846" cy="2370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55C47A72-AF37-4C86-8406-D4CB31D023C0}"/>
              </a:ext>
            </a:extLst>
          </p:cNvPr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31" t="4628" r="7736" b="6031"/>
          <a:stretch>
            <a:fillRect/>
          </a:stretch>
        </p:blipFill>
        <p:spPr>
          <a:xfrm>
            <a:off x="7244489" y="3663699"/>
            <a:ext cx="3628386" cy="2598778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B8985B58-C22C-40B6-87D2-5CDE12C3E6D4}"/>
              </a:ext>
            </a:extLst>
          </p:cNvPr>
          <p:cNvSpPr txBox="1"/>
          <p:nvPr/>
        </p:nvSpPr>
        <p:spPr>
          <a:xfrm>
            <a:off x="11678195" y="6485850"/>
            <a:ext cx="3483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latin typeface="黑体" panose="02010609060101010101" pitchFamily="49" charset="-122"/>
                <a:ea typeface="黑体" panose="02010609060101010101" pitchFamily="49" charset="-122"/>
              </a:rPr>
              <a:t>7</a:t>
            </a:r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09494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文本框 30">
            <a:extLst>
              <a:ext uri="{FF2B5EF4-FFF2-40B4-BE49-F238E27FC236}">
                <a16:creationId xmlns:a16="http://schemas.microsoft.com/office/drawing/2014/main" id="{8C5AF9D4-ACF4-494C-8516-70EA4CF1BD0F}"/>
              </a:ext>
            </a:extLst>
          </p:cNvPr>
          <p:cNvSpPr txBox="1"/>
          <p:nvPr/>
        </p:nvSpPr>
        <p:spPr>
          <a:xfrm>
            <a:off x="215899" y="973532"/>
            <a:ext cx="46639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</a:rPr>
              <a:t>3.2 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能控能观性判断</a:t>
            </a:r>
            <a:endParaRPr lang="en-US" altLang="zh-CN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4CBE64E-6475-49E2-BF6A-B0C43D55E9B2}"/>
              </a:ext>
            </a:extLst>
          </p:cNvPr>
          <p:cNvSpPr txBox="1"/>
          <p:nvPr/>
        </p:nvSpPr>
        <p:spPr>
          <a:xfrm>
            <a:off x="632825" y="1551557"/>
            <a:ext cx="8734425" cy="8473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zh-CN" altLang="en-US" sz="2200" kern="100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能控性判断</a:t>
            </a:r>
            <a:endParaRPr lang="en-US" altLang="zh-CN" sz="2200" kern="100" dirty="0">
              <a:effectLst/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25000"/>
              </a:lnSpc>
            </a:pPr>
            <a:r>
              <a:rPr lang="zh-CN" altLang="zh-CN" sz="2000" kern="100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不同的步态</a:t>
            </a:r>
            <a:r>
              <a:rPr lang="zh-CN" altLang="en-US" sz="2000" kern="100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，</a:t>
            </a:r>
            <a:r>
              <a:rPr lang="zh-CN" altLang="zh-CN" sz="2000" kern="100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所需要的支撑足的数量不同，所能控制的状态数量也不同</a:t>
            </a:r>
            <a:r>
              <a:rPr lang="zh-CN" altLang="en-US" sz="2000" kern="1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。</a:t>
            </a:r>
            <a:endParaRPr lang="zh-CN" altLang="en-US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155FB05D-06E8-4F14-A12A-11247334BBEE}"/>
                  </a:ext>
                </a:extLst>
              </p:cNvPr>
              <p:cNvSpPr txBox="1"/>
              <p:nvPr/>
            </p:nvSpPr>
            <p:spPr>
              <a:xfrm>
                <a:off x="632825" y="2553737"/>
                <a:ext cx="10439400" cy="267765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5000"/>
                  </a:lnSpc>
                </a:pPr>
                <a:r>
                  <a:rPr lang="zh-CN" altLang="zh-CN" sz="2000" b="1" kern="100" dirty="0">
                    <a:solidFill>
                      <a:schemeClr val="accent1"/>
                    </a:solidFill>
                    <a:effectLst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能控性判别矩阵</a:t>
                </a:r>
                <a:r>
                  <a:rPr lang="zh-CN" altLang="en-US" sz="2000" kern="100" dirty="0"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0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000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Q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000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C</m:t>
                        </m:r>
                      </m:sub>
                    </m:sSub>
                    <m:r>
                      <a:rPr lang="en-US" altLang="zh-CN" sz="2000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000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sz="2000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B</m:t>
                        </m:r>
                        <m:r>
                          <a:rPr lang="en-US" altLang="zh-CN" sz="2000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2000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AB</m:t>
                        </m:r>
                      </m:e>
                    </m:d>
                  </m:oMath>
                </a14:m>
                <a:r>
                  <a:rPr lang="en-US" altLang="zh-CN" sz="2000" kern="100" dirty="0"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	</a:t>
                </a:r>
                <a:r>
                  <a:rPr lang="zh-CN" altLang="zh-CN" sz="2000" b="1" kern="100" dirty="0">
                    <a:solidFill>
                      <a:schemeClr val="accent1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支撑足的数量</a:t>
                </a:r>
                <a:r>
                  <a:rPr lang="zh-CN" altLang="en-US" sz="2000" kern="100" dirty="0"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：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Nu</m:t>
                    </m:r>
                    <m:sSub>
                      <m:sSubPr>
                        <m:ctrlPr>
                          <a:rPr lang="zh-CN" altLang="zh-CN" sz="20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000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m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000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f</m:t>
                        </m:r>
                      </m:sub>
                    </m:sSub>
                    <m:r>
                      <a:rPr lang="en-US" altLang="zh-CN" sz="2000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(1⩽</m:t>
                    </m:r>
                    <m:r>
                      <m:rPr>
                        <m:sty m:val="p"/>
                      </m:rPr>
                      <a:rPr lang="en-US" altLang="zh-CN" sz="2000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Nu</m:t>
                    </m:r>
                    <m:sSub>
                      <m:sSubPr>
                        <m:ctrlPr>
                          <a:rPr lang="zh-CN" altLang="zh-CN" sz="20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000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m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000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f</m:t>
                        </m:r>
                      </m:sub>
                    </m:sSub>
                    <m:r>
                      <a:rPr lang="en-US" altLang="zh-CN" sz="2000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⩽4)</m:t>
                    </m:r>
                  </m:oMath>
                </a14:m>
                <a:r>
                  <a:rPr lang="zh-CN" altLang="zh-CN" sz="2000" kern="100" dirty="0">
                    <a:effectLst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 </a:t>
                </a:r>
                <a:endParaRPr lang="en-US" altLang="zh-CN" sz="2000" kern="100" dirty="0">
                  <a:effectLst/>
                  <a:latin typeface="黑体" panose="02010609060101010101" pitchFamily="49" charset="-122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342900" indent="-342900">
                  <a:lnSpc>
                    <a:spcPct val="125000"/>
                  </a:lnSpc>
                  <a:buFont typeface="+mj-lt"/>
                  <a:buAutoNum type="arabicPeriod"/>
                </a:pPr>
                <a:r>
                  <a:rPr lang="zh-CN" altLang="zh-CN" sz="2000" kern="100" dirty="0">
                    <a:effectLst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当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Nu</m:t>
                    </m:r>
                    <m:sSub>
                      <m:sSubPr>
                        <m:ctrlPr>
                          <a:rPr lang="zh-CN" altLang="zh-CN" sz="20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000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m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000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f</m:t>
                        </m:r>
                      </m:sub>
                    </m:sSub>
                    <m:r>
                      <a:rPr lang="en-US" altLang="zh-CN" sz="2000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⩾3</m:t>
                    </m:r>
                  </m:oMath>
                </a14:m>
                <a:r>
                  <a:rPr lang="zh-CN" altLang="zh-CN" sz="2000" kern="100" dirty="0">
                    <a:effectLst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时，输入矩阵的秩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rankB</m:t>
                    </m:r>
                    <m:r>
                      <a:rPr lang="en-US" altLang="zh-CN" sz="2000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=6</m:t>
                    </m:r>
                  </m:oMath>
                </a14:m>
                <a:r>
                  <a:rPr lang="zh-CN" altLang="zh-CN" sz="2000" kern="100" dirty="0">
                    <a:effectLst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，能控性判别矩阵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rank</m:t>
                    </m:r>
                    <m:sSub>
                      <m:sSubPr>
                        <m:ctrlPr>
                          <a:rPr lang="zh-CN" altLang="zh-CN" sz="20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000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Q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000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C</m:t>
                        </m:r>
                      </m:sub>
                    </m:sSub>
                    <m:r>
                      <a:rPr lang="en-US" altLang="zh-CN" sz="2000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=12</m:t>
                    </m:r>
                  </m:oMath>
                </a14:m>
                <a:r>
                  <a:rPr lang="zh-CN" altLang="zh-CN" sz="2000" kern="100" dirty="0">
                    <a:effectLst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，不考虑状态变量中的重力加速度项，该系统为完全能控；</a:t>
                </a:r>
                <a:endParaRPr lang="en-US" altLang="zh-CN" sz="2000" kern="100" dirty="0">
                  <a:effectLst/>
                  <a:latin typeface="黑体" panose="02010609060101010101" pitchFamily="49" charset="-122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342900" indent="-342900">
                  <a:lnSpc>
                    <a:spcPct val="125000"/>
                  </a:lnSpc>
                  <a:buFont typeface="+mj-lt"/>
                  <a:buAutoNum type="arabicPeriod"/>
                </a:pPr>
                <a:r>
                  <a:rPr lang="zh-CN" altLang="zh-CN" sz="2000" kern="100" dirty="0">
                    <a:effectLst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当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Nu</m:t>
                    </m:r>
                    <m:sSub>
                      <m:sSubPr>
                        <m:ctrlPr>
                          <a:rPr lang="zh-CN" altLang="zh-CN" sz="20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000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m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000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f</m:t>
                        </m:r>
                      </m:sub>
                    </m:sSub>
                    <m:r>
                      <a:rPr lang="en-US" altLang="zh-CN" sz="2000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=2</m:t>
                    </m:r>
                  </m:oMath>
                </a14:m>
                <a:r>
                  <a:rPr lang="zh-CN" altLang="zh-CN" sz="2000" kern="100" dirty="0">
                    <a:effectLst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时，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rankB</m:t>
                    </m:r>
                    <m:r>
                      <a:rPr lang="en-US" altLang="zh-CN" sz="2000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=5 </m:t>
                    </m:r>
                  </m:oMath>
                </a14:m>
                <a:r>
                  <a:rPr lang="zh-CN" altLang="zh-CN" sz="2000" kern="100" dirty="0">
                    <a:effectLst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，能控性判别矩阵</a:t>
                </a:r>
                <a14:m>
                  <m:oMath xmlns:m="http://schemas.openxmlformats.org/officeDocument/2006/math">
                    <m:r>
                      <a:rPr lang="en-US" altLang="zh-CN" sz="2000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2000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rank</m:t>
                    </m:r>
                    <m:sSub>
                      <m:sSubPr>
                        <m:ctrlPr>
                          <a:rPr lang="zh-CN" altLang="zh-CN" sz="20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000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Q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000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C</m:t>
                        </m:r>
                      </m:sub>
                    </m:sSub>
                    <m:r>
                      <a:rPr lang="en-US" altLang="zh-CN" sz="2000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=10</m:t>
                    </m:r>
                  </m:oMath>
                </a14:m>
                <a:r>
                  <a:rPr lang="zh-CN" altLang="zh-CN" sz="2000" kern="100" dirty="0">
                    <a:effectLst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（后两种情况可以化个规范型或者能控分解）；当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Nu</m:t>
                    </m:r>
                    <m:sSub>
                      <m:sSubPr>
                        <m:ctrlPr>
                          <a:rPr lang="zh-CN" altLang="zh-CN" sz="20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000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m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000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f</m:t>
                        </m:r>
                      </m:sub>
                    </m:sSub>
                    <m:r>
                      <a:rPr lang="en-US" altLang="zh-CN" sz="2000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=1</m:t>
                    </m:r>
                  </m:oMath>
                </a14:m>
                <a:r>
                  <a:rPr lang="zh-CN" altLang="zh-CN" sz="2000" kern="100" dirty="0">
                    <a:effectLst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时，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rankB</m:t>
                    </m:r>
                    <m:r>
                      <a:rPr lang="en-US" altLang="zh-CN" sz="2000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=3</m:t>
                    </m:r>
                  </m:oMath>
                </a14:m>
                <a:r>
                  <a:rPr lang="zh-CN" altLang="zh-CN" sz="2000" kern="100" dirty="0">
                    <a:effectLst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，能控性判别矩阵</a:t>
                </a:r>
                <a14:m>
                  <m:oMath xmlns:m="http://schemas.openxmlformats.org/officeDocument/2006/math">
                    <m:r>
                      <a:rPr lang="en-US" altLang="zh-CN" sz="2000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2000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rank</m:t>
                    </m:r>
                    <m:sSub>
                      <m:sSubPr>
                        <m:ctrlPr>
                          <a:rPr lang="zh-CN" altLang="zh-CN" sz="20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000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Q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000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C</m:t>
                        </m:r>
                      </m:sub>
                    </m:sSub>
                    <m:r>
                      <a:rPr lang="en-US" altLang="zh-CN" sz="2000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=6</m:t>
                    </m:r>
                  </m:oMath>
                </a14:m>
                <a:r>
                  <a:rPr lang="zh-CN" altLang="zh-CN" sz="2000" kern="100" dirty="0">
                    <a:effectLst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。所以在支撑足数量小于</a:t>
                </a:r>
                <a:r>
                  <a:rPr lang="en-US" altLang="zh-CN" sz="2000" kern="100" dirty="0">
                    <a:effectLst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3</a:t>
                </a:r>
                <a:r>
                  <a:rPr lang="zh-CN" altLang="zh-CN" sz="2000" kern="100" dirty="0">
                    <a:effectLst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时，系统不完全能控。</a:t>
                </a: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155FB05D-06E8-4F14-A12A-11247334BB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825" y="2553737"/>
                <a:ext cx="10439400" cy="2677656"/>
              </a:xfrm>
              <a:prstGeom prst="rect">
                <a:avLst/>
              </a:prstGeom>
              <a:blipFill>
                <a:blip r:embed="rId3"/>
                <a:stretch>
                  <a:fillRect l="-643" t="-456" r="-4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文本框 14">
            <a:extLst>
              <a:ext uri="{FF2B5EF4-FFF2-40B4-BE49-F238E27FC236}">
                <a16:creationId xmlns:a16="http://schemas.microsoft.com/office/drawing/2014/main" id="{540A087F-F676-4E62-8AA1-9A6BD5003777}"/>
              </a:ext>
            </a:extLst>
          </p:cNvPr>
          <p:cNvSpPr txBox="1"/>
          <p:nvPr/>
        </p:nvSpPr>
        <p:spPr>
          <a:xfrm>
            <a:off x="746588" y="5051597"/>
            <a:ext cx="6096000" cy="5096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zh-CN" altLang="en-US" sz="2400" kern="100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能观性判断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809E6B0D-6F4F-4C53-800C-267D4A9FAD2E}"/>
                  </a:ext>
                </a:extLst>
              </p:cNvPr>
              <p:cNvSpPr txBox="1"/>
              <p:nvPr/>
            </p:nvSpPr>
            <p:spPr>
              <a:xfrm>
                <a:off x="1881725" y="5633020"/>
                <a:ext cx="4904301" cy="50289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zh-CN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zh-CN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</m:acc>
                                  </m:e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acc>
                                      <m:accPr>
                                        <m:chr m:val="̂"/>
                                        <m:ctrlPr>
                                          <a:rPr lang="zh-CN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</m:acc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zh-CN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zh-CN" altLang="zh-CN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𝜔</m:t>
                                              </m:r>
                                            </m:e>
                                          </m:acc>
                                        </m:e>
                                        <m:e>
                                          <m:m>
                                            <m:mPr>
                                              <m:mcs>
                                                <m:mc>
                                                  <m:mcPr>
                                                    <m:count m:val="2"/>
                                                    <m:mcJc m:val="center"/>
                                                  </m:mcPr>
                                                </m:mc>
                                              </m:mcs>
                                              <m:ctrlPr>
                                                <a:rPr lang="zh-CN" altLang="zh-CN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mPr>
                                            <m:mr>
                                              <m:e>
                                                <m:r>
                                                  <a:rPr lang="en-US" altLang="zh-CN" i="1">
                                                    <a:latin typeface="Cambria Math" panose="02040503050406030204" pitchFamily="18" charset="0"/>
                                                  </a:rPr>
                                                  <m:t>  </m:t>
                                                </m:r>
                                                <m:acc>
                                                  <m:accPr>
                                                    <m:chr m:val="̂"/>
                                                    <m:ctrlPr>
                                                      <a:rPr lang="zh-CN" altLang="zh-CN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accPr>
                                                  <m:e>
                                                    <m:acc>
                                                      <m:accPr>
                                                        <m:chr m:val="̇"/>
                                                        <m:ctrlPr>
                                                          <a:rPr lang="zh-CN" altLang="zh-CN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accPr>
                                                      <m:e>
                                                        <m:r>
                                                          <a:rPr lang="en-US" altLang="zh-CN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𝑝</m:t>
                                                        </m:r>
                                                      </m:e>
                                                    </m:acc>
                                                  </m:e>
                                                </m:acc>
                                              </m:e>
                                              <m:e>
                                                <m:r>
                                                  <a:rPr lang="en-US" altLang="zh-CN" i="1">
                                                    <a:latin typeface="Cambria Math" panose="02040503050406030204" pitchFamily="18" charset="0"/>
                                                  </a:rPr>
                                                  <m:t>𝑔</m:t>
                                                </m:r>
                                              </m:e>
                                            </m:mr>
                                          </m:m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</m:d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13</m:t>
                          </m:r>
                          <m:r>
                            <a:rPr lang="zh-CN" altLang="zh-CN" i="1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809E6B0D-6F4F-4C53-800C-267D4A9FAD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1725" y="5633020"/>
                <a:ext cx="4904301" cy="502895"/>
              </a:xfrm>
              <a:prstGeom prst="rect">
                <a:avLst/>
              </a:prstGeom>
              <a:blipFill>
                <a:blip r:embed="rId4"/>
                <a:stretch>
                  <a:fillRect b="-241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文本框 17">
            <a:extLst>
              <a:ext uri="{FF2B5EF4-FFF2-40B4-BE49-F238E27FC236}">
                <a16:creationId xmlns:a16="http://schemas.microsoft.com/office/drawing/2014/main" id="{2BE435B0-DFDF-4E51-908C-BBD843C31E64}"/>
              </a:ext>
            </a:extLst>
          </p:cNvPr>
          <p:cNvSpPr txBox="1"/>
          <p:nvPr/>
        </p:nvSpPr>
        <p:spPr>
          <a:xfrm>
            <a:off x="6905625" y="5699801"/>
            <a:ext cx="136207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kern="1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zh-CN" altLang="zh-CN" sz="2000" kern="100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完全能观</a:t>
            </a:r>
            <a:endParaRPr lang="zh-CN" altLang="en-US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98F9C02-4082-4D34-9F6D-E458B19C0C5A}"/>
              </a:ext>
            </a:extLst>
          </p:cNvPr>
          <p:cNvSpPr txBox="1"/>
          <p:nvPr/>
        </p:nvSpPr>
        <p:spPr>
          <a:xfrm>
            <a:off x="11678195" y="6485850"/>
            <a:ext cx="3483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latin typeface="黑体" panose="02010609060101010101" pitchFamily="49" charset="-122"/>
                <a:ea typeface="黑体" panose="02010609060101010101" pitchFamily="49" charset="-122"/>
              </a:rPr>
              <a:t>8</a:t>
            </a:r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69931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B4986893-4F70-4AD1-8231-60EC488D00C1}"/>
              </a:ext>
            </a:extLst>
          </p:cNvPr>
          <p:cNvSpPr txBox="1"/>
          <p:nvPr/>
        </p:nvSpPr>
        <p:spPr>
          <a:xfrm>
            <a:off x="215899" y="973532"/>
            <a:ext cx="46639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</a:rPr>
              <a:t>3.3 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稳定性判断</a:t>
            </a:r>
            <a:endParaRPr lang="en-US" altLang="zh-CN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5254E83-7690-4695-86CF-612D9818C1A9}"/>
              </a:ext>
            </a:extLst>
          </p:cNvPr>
          <p:cNvSpPr txBox="1"/>
          <p:nvPr/>
        </p:nvSpPr>
        <p:spPr>
          <a:xfrm>
            <a:off x="532347" y="1929775"/>
            <a:ext cx="609600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zh-CN" sz="2200" kern="100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外部稳定</a:t>
            </a:r>
            <a:endParaRPr lang="zh-CN" altLang="en-US" sz="22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1E53973-A5CE-4A16-A2BB-B20EC93A8D10}"/>
              </a:ext>
            </a:extLst>
          </p:cNvPr>
          <p:cNvSpPr txBox="1"/>
          <p:nvPr/>
        </p:nvSpPr>
        <p:spPr>
          <a:xfrm>
            <a:off x="875247" y="2614883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2000" b="1" kern="100" dirty="0">
                <a:solidFill>
                  <a:schemeClr val="accent1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特征方程</a:t>
            </a:r>
            <a:endParaRPr lang="zh-CN" altLang="en-US" sz="2000" b="1" dirty="0">
              <a:solidFill>
                <a:schemeClr val="accent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F20B3730-3713-4959-9B5D-31667AA45D5B}"/>
                  </a:ext>
                </a:extLst>
              </p:cNvPr>
              <p:cNvSpPr txBox="1"/>
              <p:nvPr/>
            </p:nvSpPr>
            <p:spPr>
              <a:xfrm>
                <a:off x="1832509" y="3100746"/>
                <a:ext cx="280035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zh-CN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eqArrPr>
                        <m:e>
                          <m:r>
                            <a:rPr lang="zh-CN" altLang="en-US" sz="2000">
                              <a:latin typeface="Cambria Math" panose="02040503050406030204" pitchFamily="18" charset="0"/>
                            </a:rPr>
                            <m:t>&amp;</m:t>
                          </m:r>
                          <m:func>
                            <m:funcPr>
                              <m:ctrlP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zh-CN" altLang="en-US" sz="2000" i="0">
                                  <a:latin typeface="Cambria Math" panose="02040503050406030204" pitchFamily="18" charset="0"/>
                                </a:rPr>
                                <m:t>det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zh-CN" altLang="en-US" sz="20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zh-CN" altLang="en-US" sz="2000" i="0">
                                      <a:latin typeface="Cambria Math" panose="02040503050406030204" pitchFamily="18" charset="0"/>
                                    </a:rPr>
                                    <m:t>sI</m:t>
                                  </m:r>
                                  <m:r>
                                    <a:rPr lang="zh-CN" altLang="en-US" sz="2000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zh-CN" altLang="en-US" sz="20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zh-CN" altLang="en-US" sz="2000" i="0">
                                          <a:latin typeface="Cambria Math" panose="02040503050406030204" pitchFamily="18" charset="0"/>
                                        </a:rPr>
                                        <m:t>A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zh-CN" altLang="en-US" sz="2000" i="0">
                                          <a:latin typeface="Cambria Math" panose="02040503050406030204" pitchFamily="18" charset="0"/>
                                        </a:rPr>
                                        <m:t>c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  <m:r>
                            <a:rPr lang="zh-CN" altLang="en-US" sz="2000" i="0"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zh-CN" altLang="en-US" sz="20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zh-CN" altLang="en-US" sz="2000" i="0">
                                  <a:latin typeface="Cambria Math" panose="02040503050406030204" pitchFamily="18" charset="0"/>
                                </a:rPr>
                                <m:t>s</m:t>
                              </m:r>
                            </m:e>
                            <m:sup>
                              <m:r>
                                <a:rPr lang="zh-CN" altLang="en-US" sz="2000" i="0">
                                  <a:latin typeface="Cambria Math" panose="02040503050406030204" pitchFamily="18" charset="0"/>
                                </a:rPr>
                                <m:t>13</m:t>
                              </m:r>
                            </m:sup>
                          </m:sSup>
                          <m:r>
                            <a:rPr lang="zh-CN" altLang="en-US" sz="2000" i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eqAr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F20B3730-3713-4959-9B5D-31667AA45D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2509" y="3100746"/>
                <a:ext cx="2800350" cy="4001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文本框 9">
            <a:extLst>
              <a:ext uri="{FF2B5EF4-FFF2-40B4-BE49-F238E27FC236}">
                <a16:creationId xmlns:a16="http://schemas.microsoft.com/office/drawing/2014/main" id="{DB099CCE-22CF-4F6D-A665-B7B6B45EDC3F}"/>
              </a:ext>
            </a:extLst>
          </p:cNvPr>
          <p:cNvSpPr txBox="1"/>
          <p:nvPr/>
        </p:nvSpPr>
        <p:spPr>
          <a:xfrm>
            <a:off x="1522945" y="3756644"/>
            <a:ext cx="5295901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2000" kern="100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特征值全为零</a:t>
            </a:r>
            <a:r>
              <a:rPr lang="zh-CN" altLang="en-US" sz="2000" kern="100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，系统处于</a:t>
            </a:r>
            <a:r>
              <a:rPr lang="zh-CN" altLang="zh-CN" sz="2000" kern="100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临界稳定状态</a:t>
            </a:r>
            <a:endParaRPr lang="zh-CN" altLang="en-US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13CC4025-20F8-4A63-B0F8-5D643B0D4B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80" t="4498" r="7134" b="5524"/>
          <a:stretch>
            <a:fillRect/>
          </a:stretch>
        </p:blipFill>
        <p:spPr>
          <a:xfrm>
            <a:off x="6971247" y="2004588"/>
            <a:ext cx="4458753" cy="340089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ED2BA50A-0959-46B5-91D7-A183919C6462}"/>
              </a:ext>
            </a:extLst>
          </p:cNvPr>
          <p:cNvSpPr txBox="1"/>
          <p:nvPr/>
        </p:nvSpPr>
        <p:spPr>
          <a:xfrm>
            <a:off x="6855259" y="5507189"/>
            <a:ext cx="445875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54000" algn="ctr"/>
            <a:r>
              <a:rPr lang="zh-CN" altLang="zh-CN" sz="1400" kern="100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图</a:t>
            </a:r>
            <a:r>
              <a:rPr lang="en-US" altLang="zh-CN" sz="1400" kern="100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3.3 </a:t>
            </a:r>
            <a:r>
              <a:rPr lang="zh-CN" altLang="zh-CN" sz="1400" kern="100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系统质心位置响应曲线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041487E4-8504-4E18-8D6D-18F0E070D70A}"/>
              </a:ext>
            </a:extLst>
          </p:cNvPr>
          <p:cNvSpPr txBox="1"/>
          <p:nvPr/>
        </p:nvSpPr>
        <p:spPr>
          <a:xfrm>
            <a:off x="646646" y="4433752"/>
            <a:ext cx="609600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zh-CN" sz="2200" kern="100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内部稳定</a:t>
            </a:r>
            <a:endParaRPr lang="zh-CN" altLang="en-US" sz="22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6082917A-484E-4AAF-A23E-27E86C58DA04}"/>
              </a:ext>
            </a:extLst>
          </p:cNvPr>
          <p:cNvSpPr txBox="1"/>
          <p:nvPr/>
        </p:nvSpPr>
        <p:spPr>
          <a:xfrm>
            <a:off x="1584859" y="5005368"/>
            <a:ext cx="36242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kern="100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不</a:t>
            </a:r>
            <a:r>
              <a:rPr lang="zh-CN" altLang="zh-CN" sz="2000" kern="100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稳定</a:t>
            </a:r>
            <a:endParaRPr lang="zh-CN" altLang="en-US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A3AF08D-4529-4708-8D7F-BB495776E9C9}"/>
              </a:ext>
            </a:extLst>
          </p:cNvPr>
          <p:cNvSpPr txBox="1"/>
          <p:nvPr/>
        </p:nvSpPr>
        <p:spPr>
          <a:xfrm>
            <a:off x="11678195" y="6485850"/>
            <a:ext cx="3483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latin typeface="黑体" panose="02010609060101010101" pitchFamily="49" charset="-122"/>
                <a:ea typeface="黑体" panose="02010609060101010101" pitchFamily="49" charset="-122"/>
              </a:rPr>
              <a:t>9</a:t>
            </a:r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97828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文本框 46"/>
          <p:cNvSpPr txBox="1"/>
          <p:nvPr/>
        </p:nvSpPr>
        <p:spPr>
          <a:xfrm>
            <a:off x="5714874" y="3557553"/>
            <a:ext cx="27992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 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研究内容</a:t>
            </a:r>
          </a:p>
        </p:txBody>
      </p:sp>
      <p:cxnSp>
        <p:nvCxnSpPr>
          <p:cNvPr id="48" name="直接连接符 47"/>
          <p:cNvCxnSpPr/>
          <p:nvPr/>
        </p:nvCxnSpPr>
        <p:spPr>
          <a:xfrm flipV="1">
            <a:off x="5622009" y="3608999"/>
            <a:ext cx="0" cy="720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矩形 64"/>
          <p:cNvSpPr/>
          <p:nvPr/>
        </p:nvSpPr>
        <p:spPr>
          <a:xfrm>
            <a:off x="5796486" y="4067594"/>
            <a:ext cx="20199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Research </a:t>
            </a:r>
            <a:r>
              <a:rPr lang="en-US" altLang="zh-CN" dirty="0">
                <a:solidFill>
                  <a:schemeClr val="bg1"/>
                </a:solidFill>
              </a:rPr>
              <a:t>Content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71" name="Freeform 9"/>
          <p:cNvSpPr>
            <a:spLocks noEditPoints="1"/>
          </p:cNvSpPr>
          <p:nvPr/>
        </p:nvSpPr>
        <p:spPr bwMode="auto">
          <a:xfrm>
            <a:off x="4842932" y="3640557"/>
            <a:ext cx="519113" cy="681037"/>
          </a:xfrm>
          <a:custGeom>
            <a:avLst/>
            <a:gdLst>
              <a:gd name="T0" fmla="*/ 459 w 2178"/>
              <a:gd name="T1" fmla="*/ 1146 h 2866"/>
              <a:gd name="T2" fmla="*/ 1719 w 2178"/>
              <a:gd name="T3" fmla="*/ 1146 h 2866"/>
              <a:gd name="T4" fmla="*/ 1719 w 2178"/>
              <a:gd name="T5" fmla="*/ 917 h 2866"/>
              <a:gd name="T6" fmla="*/ 459 w 2178"/>
              <a:gd name="T7" fmla="*/ 917 h 2866"/>
              <a:gd name="T8" fmla="*/ 459 w 2178"/>
              <a:gd name="T9" fmla="*/ 1146 h 2866"/>
              <a:gd name="T10" fmla="*/ 459 w 2178"/>
              <a:gd name="T11" fmla="*/ 1605 h 2866"/>
              <a:gd name="T12" fmla="*/ 1719 w 2178"/>
              <a:gd name="T13" fmla="*/ 1605 h 2866"/>
              <a:gd name="T14" fmla="*/ 1719 w 2178"/>
              <a:gd name="T15" fmla="*/ 1376 h 2866"/>
              <a:gd name="T16" fmla="*/ 459 w 2178"/>
              <a:gd name="T17" fmla="*/ 1376 h 2866"/>
              <a:gd name="T18" fmla="*/ 459 w 2178"/>
              <a:gd name="T19" fmla="*/ 1605 h 2866"/>
              <a:gd name="T20" fmla="*/ 459 w 2178"/>
              <a:gd name="T21" fmla="*/ 2063 h 2866"/>
              <a:gd name="T22" fmla="*/ 1032 w 2178"/>
              <a:gd name="T23" fmla="*/ 2063 h 2866"/>
              <a:gd name="T24" fmla="*/ 1032 w 2178"/>
              <a:gd name="T25" fmla="*/ 1834 h 2866"/>
              <a:gd name="T26" fmla="*/ 459 w 2178"/>
              <a:gd name="T27" fmla="*/ 1834 h 2866"/>
              <a:gd name="T28" fmla="*/ 459 w 2178"/>
              <a:gd name="T29" fmla="*/ 2063 h 2866"/>
              <a:gd name="T30" fmla="*/ 2178 w 2178"/>
              <a:gd name="T31" fmla="*/ 229 h 2866"/>
              <a:gd name="T32" fmla="*/ 1949 w 2178"/>
              <a:gd name="T33" fmla="*/ 0 h 2866"/>
              <a:gd name="T34" fmla="*/ 229 w 2178"/>
              <a:gd name="T35" fmla="*/ 0 h 2866"/>
              <a:gd name="T36" fmla="*/ 0 w 2178"/>
              <a:gd name="T37" fmla="*/ 229 h 2866"/>
              <a:gd name="T38" fmla="*/ 0 w 2178"/>
              <a:gd name="T39" fmla="*/ 2636 h 2866"/>
              <a:gd name="T40" fmla="*/ 229 w 2178"/>
              <a:gd name="T41" fmla="*/ 2866 h 2866"/>
              <a:gd name="T42" fmla="*/ 1490 w 2178"/>
              <a:gd name="T43" fmla="*/ 2866 h 2866"/>
              <a:gd name="T44" fmla="*/ 1490 w 2178"/>
              <a:gd name="T45" fmla="*/ 2805 h 2866"/>
              <a:gd name="T46" fmla="*/ 2063 w 2178"/>
              <a:gd name="T47" fmla="*/ 2232 h 2866"/>
              <a:gd name="T48" fmla="*/ 2010 w 2178"/>
              <a:gd name="T49" fmla="*/ 2178 h 2866"/>
              <a:gd name="T50" fmla="*/ 2178 w 2178"/>
              <a:gd name="T51" fmla="*/ 2178 h 2866"/>
              <a:gd name="T52" fmla="*/ 2178 w 2178"/>
              <a:gd name="T53" fmla="*/ 229 h 2866"/>
              <a:gd name="T54" fmla="*/ 1490 w 2178"/>
              <a:gd name="T55" fmla="*/ 2468 h 2866"/>
              <a:gd name="T56" fmla="*/ 1490 w 2178"/>
              <a:gd name="T57" fmla="*/ 2293 h 2866"/>
              <a:gd name="T58" fmla="*/ 1605 w 2178"/>
              <a:gd name="T59" fmla="*/ 2178 h 2866"/>
              <a:gd name="T60" fmla="*/ 1780 w 2178"/>
              <a:gd name="T61" fmla="*/ 2178 h 2866"/>
              <a:gd name="T62" fmla="*/ 1490 w 2178"/>
              <a:gd name="T63" fmla="*/ 2468 h 2866"/>
              <a:gd name="T64" fmla="*/ 1949 w 2178"/>
              <a:gd name="T65" fmla="*/ 1949 h 2866"/>
              <a:gd name="T66" fmla="*/ 1490 w 2178"/>
              <a:gd name="T67" fmla="*/ 1949 h 2866"/>
              <a:gd name="T68" fmla="*/ 1261 w 2178"/>
              <a:gd name="T69" fmla="*/ 2178 h 2866"/>
              <a:gd name="T70" fmla="*/ 1261 w 2178"/>
              <a:gd name="T71" fmla="*/ 2636 h 2866"/>
              <a:gd name="T72" fmla="*/ 344 w 2178"/>
              <a:gd name="T73" fmla="*/ 2636 h 2866"/>
              <a:gd name="T74" fmla="*/ 229 w 2178"/>
              <a:gd name="T75" fmla="*/ 2522 h 2866"/>
              <a:gd name="T76" fmla="*/ 229 w 2178"/>
              <a:gd name="T77" fmla="*/ 344 h 2866"/>
              <a:gd name="T78" fmla="*/ 344 w 2178"/>
              <a:gd name="T79" fmla="*/ 229 h 2866"/>
              <a:gd name="T80" fmla="*/ 1834 w 2178"/>
              <a:gd name="T81" fmla="*/ 229 h 2866"/>
              <a:gd name="T82" fmla="*/ 1949 w 2178"/>
              <a:gd name="T83" fmla="*/ 344 h 2866"/>
              <a:gd name="T84" fmla="*/ 1949 w 2178"/>
              <a:gd name="T85" fmla="*/ 1949 h 28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2178" h="2866">
                <a:moveTo>
                  <a:pt x="459" y="1146"/>
                </a:moveTo>
                <a:cubicBezTo>
                  <a:pt x="1719" y="1146"/>
                  <a:pt x="1719" y="1146"/>
                  <a:pt x="1719" y="1146"/>
                </a:cubicBezTo>
                <a:cubicBezTo>
                  <a:pt x="1719" y="917"/>
                  <a:pt x="1719" y="917"/>
                  <a:pt x="1719" y="917"/>
                </a:cubicBezTo>
                <a:cubicBezTo>
                  <a:pt x="459" y="917"/>
                  <a:pt x="459" y="917"/>
                  <a:pt x="459" y="917"/>
                </a:cubicBezTo>
                <a:cubicBezTo>
                  <a:pt x="459" y="1146"/>
                  <a:pt x="459" y="1146"/>
                  <a:pt x="459" y="1146"/>
                </a:cubicBezTo>
                <a:close/>
                <a:moveTo>
                  <a:pt x="459" y="1605"/>
                </a:moveTo>
                <a:cubicBezTo>
                  <a:pt x="1719" y="1605"/>
                  <a:pt x="1719" y="1605"/>
                  <a:pt x="1719" y="1605"/>
                </a:cubicBezTo>
                <a:cubicBezTo>
                  <a:pt x="1719" y="1376"/>
                  <a:pt x="1719" y="1376"/>
                  <a:pt x="1719" y="1376"/>
                </a:cubicBezTo>
                <a:cubicBezTo>
                  <a:pt x="459" y="1376"/>
                  <a:pt x="459" y="1376"/>
                  <a:pt x="459" y="1376"/>
                </a:cubicBezTo>
                <a:cubicBezTo>
                  <a:pt x="459" y="1605"/>
                  <a:pt x="459" y="1605"/>
                  <a:pt x="459" y="1605"/>
                </a:cubicBezTo>
                <a:close/>
                <a:moveTo>
                  <a:pt x="459" y="2063"/>
                </a:moveTo>
                <a:cubicBezTo>
                  <a:pt x="1032" y="2063"/>
                  <a:pt x="1032" y="2063"/>
                  <a:pt x="1032" y="2063"/>
                </a:cubicBezTo>
                <a:cubicBezTo>
                  <a:pt x="1032" y="1834"/>
                  <a:pt x="1032" y="1834"/>
                  <a:pt x="1032" y="1834"/>
                </a:cubicBezTo>
                <a:cubicBezTo>
                  <a:pt x="459" y="1834"/>
                  <a:pt x="459" y="1834"/>
                  <a:pt x="459" y="1834"/>
                </a:cubicBezTo>
                <a:cubicBezTo>
                  <a:pt x="459" y="2063"/>
                  <a:pt x="459" y="2063"/>
                  <a:pt x="459" y="2063"/>
                </a:cubicBezTo>
                <a:close/>
                <a:moveTo>
                  <a:pt x="2178" y="229"/>
                </a:moveTo>
                <a:cubicBezTo>
                  <a:pt x="2178" y="103"/>
                  <a:pt x="2075" y="0"/>
                  <a:pt x="1949" y="0"/>
                </a:cubicBezTo>
                <a:cubicBezTo>
                  <a:pt x="229" y="0"/>
                  <a:pt x="229" y="0"/>
                  <a:pt x="229" y="0"/>
                </a:cubicBezTo>
                <a:cubicBezTo>
                  <a:pt x="103" y="0"/>
                  <a:pt x="0" y="103"/>
                  <a:pt x="0" y="229"/>
                </a:cubicBezTo>
                <a:cubicBezTo>
                  <a:pt x="0" y="2636"/>
                  <a:pt x="0" y="2636"/>
                  <a:pt x="0" y="2636"/>
                </a:cubicBezTo>
                <a:cubicBezTo>
                  <a:pt x="0" y="2763"/>
                  <a:pt x="103" y="2866"/>
                  <a:pt x="229" y="2866"/>
                </a:cubicBezTo>
                <a:cubicBezTo>
                  <a:pt x="1490" y="2866"/>
                  <a:pt x="1490" y="2866"/>
                  <a:pt x="1490" y="2866"/>
                </a:cubicBezTo>
                <a:cubicBezTo>
                  <a:pt x="1490" y="2805"/>
                  <a:pt x="1490" y="2805"/>
                  <a:pt x="1490" y="2805"/>
                </a:cubicBezTo>
                <a:cubicBezTo>
                  <a:pt x="2063" y="2232"/>
                  <a:pt x="2063" y="2232"/>
                  <a:pt x="2063" y="2232"/>
                </a:cubicBezTo>
                <a:cubicBezTo>
                  <a:pt x="2010" y="2178"/>
                  <a:pt x="2010" y="2178"/>
                  <a:pt x="2010" y="2178"/>
                </a:cubicBezTo>
                <a:cubicBezTo>
                  <a:pt x="2178" y="2178"/>
                  <a:pt x="2178" y="2178"/>
                  <a:pt x="2178" y="2178"/>
                </a:cubicBezTo>
                <a:cubicBezTo>
                  <a:pt x="2178" y="229"/>
                  <a:pt x="2178" y="229"/>
                  <a:pt x="2178" y="229"/>
                </a:cubicBezTo>
                <a:close/>
                <a:moveTo>
                  <a:pt x="1490" y="2468"/>
                </a:moveTo>
                <a:cubicBezTo>
                  <a:pt x="1490" y="2293"/>
                  <a:pt x="1490" y="2293"/>
                  <a:pt x="1490" y="2293"/>
                </a:cubicBezTo>
                <a:cubicBezTo>
                  <a:pt x="1490" y="2229"/>
                  <a:pt x="1542" y="2178"/>
                  <a:pt x="1605" y="2178"/>
                </a:cubicBezTo>
                <a:cubicBezTo>
                  <a:pt x="1780" y="2178"/>
                  <a:pt x="1780" y="2178"/>
                  <a:pt x="1780" y="2178"/>
                </a:cubicBezTo>
                <a:cubicBezTo>
                  <a:pt x="1490" y="2468"/>
                  <a:pt x="1490" y="2468"/>
                  <a:pt x="1490" y="2468"/>
                </a:cubicBezTo>
                <a:close/>
                <a:moveTo>
                  <a:pt x="1949" y="1949"/>
                </a:moveTo>
                <a:cubicBezTo>
                  <a:pt x="1490" y="1949"/>
                  <a:pt x="1490" y="1949"/>
                  <a:pt x="1490" y="1949"/>
                </a:cubicBezTo>
                <a:cubicBezTo>
                  <a:pt x="1364" y="1949"/>
                  <a:pt x="1261" y="2051"/>
                  <a:pt x="1261" y="2178"/>
                </a:cubicBezTo>
                <a:cubicBezTo>
                  <a:pt x="1261" y="2636"/>
                  <a:pt x="1261" y="2636"/>
                  <a:pt x="1261" y="2636"/>
                </a:cubicBezTo>
                <a:cubicBezTo>
                  <a:pt x="344" y="2636"/>
                  <a:pt x="344" y="2636"/>
                  <a:pt x="344" y="2636"/>
                </a:cubicBezTo>
                <a:cubicBezTo>
                  <a:pt x="281" y="2636"/>
                  <a:pt x="229" y="2585"/>
                  <a:pt x="229" y="2522"/>
                </a:cubicBezTo>
                <a:cubicBezTo>
                  <a:pt x="229" y="344"/>
                  <a:pt x="229" y="344"/>
                  <a:pt x="229" y="344"/>
                </a:cubicBezTo>
                <a:cubicBezTo>
                  <a:pt x="229" y="281"/>
                  <a:pt x="281" y="229"/>
                  <a:pt x="344" y="229"/>
                </a:cubicBezTo>
                <a:cubicBezTo>
                  <a:pt x="1834" y="229"/>
                  <a:pt x="1834" y="229"/>
                  <a:pt x="1834" y="229"/>
                </a:cubicBezTo>
                <a:cubicBezTo>
                  <a:pt x="1897" y="229"/>
                  <a:pt x="1949" y="281"/>
                  <a:pt x="1949" y="344"/>
                </a:cubicBezTo>
                <a:cubicBezTo>
                  <a:pt x="1949" y="1949"/>
                  <a:pt x="1949" y="1949"/>
                  <a:pt x="1949" y="194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35" name="图片 3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2655" y="167837"/>
            <a:ext cx="1958181" cy="1958181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58B74B4C-2C01-4B5E-9C46-EE88673AA795}"/>
              </a:ext>
            </a:extLst>
          </p:cNvPr>
          <p:cNvSpPr txBox="1"/>
          <p:nvPr/>
        </p:nvSpPr>
        <p:spPr>
          <a:xfrm>
            <a:off x="4907812" y="2563485"/>
            <a:ext cx="443262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6600" b="1" dirty="0">
                <a:latin typeface="黑体" panose="02010609060101010101" pitchFamily="49" charset="-122"/>
                <a:ea typeface="黑体" panose="02010609060101010101" pitchFamily="49" charset="-122"/>
              </a:rPr>
              <a:t>控制器设计</a:t>
            </a:r>
          </a:p>
        </p:txBody>
      </p:sp>
      <p:sp>
        <p:nvSpPr>
          <p:cNvPr id="10" name="Oval 6">
            <a:extLst>
              <a:ext uri="{FF2B5EF4-FFF2-40B4-BE49-F238E27FC236}">
                <a16:creationId xmlns:a16="http://schemas.microsoft.com/office/drawing/2014/main" id="{412292A1-3130-4DF0-AA4B-DF28DAE103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56310" y="2220610"/>
            <a:ext cx="1712146" cy="173189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endParaRPr lang="zh-CN" altLang="en-US" dirty="0">
              <a:solidFill>
                <a:srgbClr val="024C89"/>
              </a:solidFill>
              <a:latin typeface="Arial"/>
            </a:endParaRPr>
          </a:p>
        </p:txBody>
      </p:sp>
      <p:sp>
        <p:nvSpPr>
          <p:cNvPr id="11" name="TextBox 18">
            <a:extLst>
              <a:ext uri="{FF2B5EF4-FFF2-40B4-BE49-F238E27FC236}">
                <a16:creationId xmlns:a16="http://schemas.microsoft.com/office/drawing/2014/main" id="{F0E7C680-14B9-4EFC-ACBF-C090790602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03473" y="2532561"/>
            <a:ext cx="1417820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en-US" altLang="zh-CN" sz="6600" b="1" dirty="0">
                <a:solidFill>
                  <a:srgbClr val="FFFFFF"/>
                </a:solidFill>
                <a:ea typeface="微软雅黑" pitchFamily="34" charset="-122"/>
                <a:cs typeface="Arial" panose="020B0604020202020204" pitchFamily="34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759606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E9BC3283-7625-4397-9B49-E095D0D2C67D}"/>
              </a:ext>
            </a:extLst>
          </p:cNvPr>
          <p:cNvSpPr txBox="1"/>
          <p:nvPr/>
        </p:nvSpPr>
        <p:spPr>
          <a:xfrm>
            <a:off x="215899" y="973532"/>
            <a:ext cx="46639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</a:rPr>
              <a:t>4.1 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观测器设计</a:t>
            </a:r>
            <a:endParaRPr lang="en-US" altLang="zh-CN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E12791A-906D-4B58-9FEC-ED543C7ABB56}"/>
              </a:ext>
            </a:extLst>
          </p:cNvPr>
          <p:cNvSpPr txBox="1"/>
          <p:nvPr/>
        </p:nvSpPr>
        <p:spPr>
          <a:xfrm>
            <a:off x="510813" y="3028890"/>
            <a:ext cx="609600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200" kern="100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非优化性能</a:t>
            </a:r>
            <a:r>
              <a:rPr lang="zh-CN" altLang="en-US" sz="2200" kern="1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指标</a:t>
            </a:r>
            <a:endParaRPr lang="zh-CN" altLang="en-US" sz="22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C5A8AEE9-F2EE-425E-BB71-A29C8807CB2D}"/>
                  </a:ext>
                </a:extLst>
              </p:cNvPr>
              <p:cNvSpPr txBox="1"/>
              <p:nvPr/>
            </p:nvSpPr>
            <p:spPr>
              <a:xfrm>
                <a:off x="3643849" y="1856826"/>
                <a:ext cx="4904301" cy="50289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zh-CN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zh-CN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</m:acc>
                                  </m:e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acc>
                                      <m:accPr>
                                        <m:chr m:val="̂"/>
                                        <m:ctrlPr>
                                          <a:rPr lang="zh-CN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</m:acc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zh-CN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zh-CN" altLang="zh-CN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𝜔</m:t>
                                              </m:r>
                                            </m:e>
                                          </m:acc>
                                        </m:e>
                                        <m:e>
                                          <m:m>
                                            <m:mPr>
                                              <m:mcs>
                                                <m:mc>
                                                  <m:mcPr>
                                                    <m:count m:val="2"/>
                                                    <m:mcJc m:val="center"/>
                                                  </m:mcPr>
                                                </m:mc>
                                              </m:mcs>
                                              <m:ctrlPr>
                                                <a:rPr lang="zh-CN" altLang="zh-CN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mPr>
                                            <m:mr>
                                              <m:e>
                                                <m:r>
                                                  <a:rPr lang="en-US" altLang="zh-CN" i="1">
                                                    <a:latin typeface="Cambria Math" panose="02040503050406030204" pitchFamily="18" charset="0"/>
                                                  </a:rPr>
                                                  <m:t>  </m:t>
                                                </m:r>
                                                <m:acc>
                                                  <m:accPr>
                                                    <m:chr m:val="̂"/>
                                                    <m:ctrlPr>
                                                      <a:rPr lang="zh-CN" altLang="zh-CN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accPr>
                                                  <m:e>
                                                    <m:acc>
                                                      <m:accPr>
                                                        <m:chr m:val="̇"/>
                                                        <m:ctrlPr>
                                                          <a:rPr lang="zh-CN" altLang="zh-CN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accPr>
                                                      <m:e>
                                                        <m:r>
                                                          <a:rPr lang="en-US" altLang="zh-CN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𝑝</m:t>
                                                        </m:r>
                                                      </m:e>
                                                    </m:acc>
                                                  </m:e>
                                                </m:acc>
                                              </m:e>
                                              <m:e>
                                                <m:r>
                                                  <a:rPr lang="en-US" altLang="zh-CN" i="1">
                                                    <a:latin typeface="Cambria Math" panose="02040503050406030204" pitchFamily="18" charset="0"/>
                                                  </a:rPr>
                                                  <m:t>𝑔</m:t>
                                                </m:r>
                                              </m:e>
                                            </m:mr>
                                          </m:m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</m:d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13</m:t>
                          </m:r>
                          <m:r>
                            <a:rPr lang="zh-CN" altLang="zh-CN" i="1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C5A8AEE9-F2EE-425E-BB71-A29C8807CB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3849" y="1856826"/>
                <a:ext cx="4904301" cy="502895"/>
              </a:xfrm>
              <a:prstGeom prst="rect">
                <a:avLst/>
              </a:prstGeom>
              <a:blipFill>
                <a:blip r:embed="rId3"/>
                <a:stretch>
                  <a:fillRect b="-122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文本框 9">
            <a:extLst>
              <a:ext uri="{FF2B5EF4-FFF2-40B4-BE49-F238E27FC236}">
                <a16:creationId xmlns:a16="http://schemas.microsoft.com/office/drawing/2014/main" id="{7BB2802E-05EE-4984-97B3-198B0257CA4F}"/>
              </a:ext>
            </a:extLst>
          </p:cNvPr>
          <p:cNvSpPr txBox="1"/>
          <p:nvPr/>
        </p:nvSpPr>
        <p:spPr>
          <a:xfrm>
            <a:off x="215899" y="2437769"/>
            <a:ext cx="46639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</a:rPr>
              <a:t>4.2 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调节器设计</a:t>
            </a:r>
            <a:endParaRPr lang="en-US" altLang="zh-CN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6EF519CC-7048-4A01-BE07-F405C4A242B6}"/>
                  </a:ext>
                </a:extLst>
              </p:cNvPr>
              <p:cNvSpPr/>
              <p:nvPr/>
            </p:nvSpPr>
            <p:spPr>
              <a:xfrm>
                <a:off x="1790940" y="3589233"/>
                <a:ext cx="901400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zh-CN" altLang="en-US">
                        <a:latin typeface="Cambria Math" panose="02040503050406030204" pitchFamily="18" charset="0"/>
                      </a:rPr>
                      <m:t>S</m:t>
                    </m:r>
                    <m:r>
                      <a:rPr lang="zh-CN" altLang="en-US" i="0">
                        <a:latin typeface="Cambria Math" panose="02040503050406030204" pitchFamily="18" charset="0"/>
                      </a:rPr>
                      <m:t>=[−2.01,−2.02,−2.03,−2.04,−2.05,−2.06,</m:t>
                    </m:r>
                  </m:oMath>
                </a14:m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m:rPr>
                        <m:aln/>
                      </m:rPr>
                      <a:rPr lang="en-US" altLang="zh-CN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>
                        <a:latin typeface="Cambria Math" panose="02040503050406030204" pitchFamily="18" charset="0"/>
                      </a:rPr>
                      <m:t>2.07,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>
                        <a:latin typeface="Cambria Math" panose="02040503050406030204" pitchFamily="18" charset="0"/>
                      </a:rPr>
                      <m:t>2.08,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>
                        <a:latin typeface="Cambria Math" panose="02040503050406030204" pitchFamily="18" charset="0"/>
                      </a:rPr>
                      <m:t>2.09,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>
                        <a:latin typeface="Cambria Math" panose="02040503050406030204" pitchFamily="18" charset="0"/>
                      </a:rPr>
                      <m:t>2.10,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>
                        <a:latin typeface="Cambria Math" panose="02040503050406030204" pitchFamily="18" charset="0"/>
                      </a:rPr>
                      <m:t>2.11,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>
                        <a:latin typeface="Cambria Math" panose="02040503050406030204" pitchFamily="18" charset="0"/>
                      </a:rPr>
                      <m:t>2.12]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6EF519CC-7048-4A01-BE07-F405C4A242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0940" y="3589233"/>
                <a:ext cx="9014006" cy="369332"/>
              </a:xfrm>
              <a:prstGeom prst="rect">
                <a:avLst/>
              </a:prstGeom>
              <a:blipFill>
                <a:blip r:embed="rId4"/>
                <a:stretch>
                  <a:fillRect b="-18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630A9ABE-77FE-46A4-B5B7-A2D9B3AC6E47}"/>
                  </a:ext>
                </a:extLst>
              </p:cNvPr>
              <p:cNvSpPr/>
              <p:nvPr/>
            </p:nvSpPr>
            <p:spPr>
              <a:xfrm>
                <a:off x="699484" y="4128946"/>
                <a:ext cx="11196918" cy="220842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1200" b="0" i="0" smtClean="0">
                          <a:latin typeface="Cambria Math" panose="02040503050406030204" pitchFamily="18" charset="0"/>
                        </a:rPr>
                        <m:t>K</m:t>
                      </m:r>
                      <m:r>
                        <a:rPr lang="en-US" altLang="zh-CN" sz="1200" b="0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en-US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3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sz="12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−0.0178</m:t>
                                </m:r>
                              </m:e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−0.2614</m:t>
                                </m:r>
                              </m:e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0.7393</m:t>
                                </m:r>
                              </m:e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23.8510</m:t>
                                </m:r>
                              </m:e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0.0583</m:t>
                                </m:r>
                              </m:e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0.1214</m:t>
                                </m:r>
                              </m:e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−0.0085</m:t>
                                </m:r>
                              </m:e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−0.1268</m:t>
                                </m:r>
                              </m:e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0.7370</m:t>
                                </m:r>
                              </m:e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23.1408</m:t>
                                </m:r>
                              </m:e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0.0285</m:t>
                                </m:r>
                              </m:e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0.0591</m:t>
                                </m:r>
                              </m:e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0.0330</m:t>
                                </m:r>
                              </m:e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0.1543</m:t>
                                </m:r>
                              </m:e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1.0232</m:t>
                                </m:r>
                              </m:e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0.0618</m:t>
                                </m:r>
                              </m:e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23.7199</m:t>
                                </m:r>
                              </m:e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0.1514</m:t>
                                </m:r>
                              </m:e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0.0167</m:t>
                                </m:r>
                              </m:e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0.0749</m:t>
                                </m:r>
                              </m:e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0.9561</m:t>
                                </m:r>
                              </m:e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0.0300</m:t>
                                </m:r>
                              </m:e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23.0773</m:t>
                                </m:r>
                              </m:e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0.0730</m:t>
                                </m:r>
                              </m:e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−0.6702</m:t>
                                </m:r>
                              </m:e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−0.7111</m:t>
                                </m:r>
                              </m:e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0.4504</m:t>
                                </m:r>
                              </m:e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−33.3735</m:t>
                                </m:r>
                              </m:e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40.6951</m:t>
                                </m:r>
                              </m:e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24.3245</m:t>
                                </m:r>
                              </m:e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−0.5934</m:t>
                                </m:r>
                              </m:e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−1.1051</m:t>
                                </m:r>
                              </m:e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0.2183</m:t>
                                </m:r>
                              </m:e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−32.5249</m:t>
                                </m:r>
                              </m:e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39.5764</m:t>
                                </m:r>
                              </m:e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23.3686</m:t>
                                </m:r>
                              </m:e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−0.0171</m:t>
                                </m:r>
                              </m:e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−0.2475</m:t>
                                </m:r>
                              </m:e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−0.8274</m:t>
                                </m:r>
                              </m:e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23.8533</m:t>
                                </m:r>
                              </m:e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0.0546</m:t>
                                </m:r>
                              </m:e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0.1093</m:t>
                                </m:r>
                              </m:e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−0.0082</m:t>
                                </m:r>
                              </m:e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−0.1201</m:t>
                                </m:r>
                              </m:e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−0.7802</m:t>
                                </m:r>
                              </m:e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23.1420</m:t>
                                </m:r>
                              </m:e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0.0266</m:t>
                                </m:r>
                              </m:e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0.0532</m:t>
                                </m:r>
                              </m:e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0.0330</m:t>
                                </m:r>
                              </m:e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0.1543</m:t>
                                </m:r>
                              </m:e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1.0232</m:t>
                                </m:r>
                              </m:e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0.0618</m:t>
                                </m:r>
                              </m:e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23.7199</m:t>
                                </m:r>
                              </m:e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0.1514</m:t>
                                </m:r>
                              </m:e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0.0167</m:t>
                                </m:r>
                              </m:e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0.0749</m:t>
                                </m:r>
                              </m:e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0.9561</m:t>
                                </m:r>
                              </m:e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0.0300</m:t>
                                </m:r>
                              </m:e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23.0773</m:t>
                                </m:r>
                              </m:e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0.0730</m:t>
                                </m:r>
                              </m:e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0.3367</m:t>
                                </m:r>
                              </m:e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−1.2694</m:t>
                                </m:r>
                              </m:e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0.2017</m:t>
                                </m:r>
                              </m:e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−33.5930</m:t>
                                </m:r>
                              </m:e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−40.6192</m:t>
                                </m:r>
                              </m:e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23.8187</m:t>
                                </m:r>
                              </m:e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0.4331</m:t>
                                </m:r>
                              </m:e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−1.3762</m:t>
                                </m:r>
                              </m:e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0.0977</m:t>
                                </m:r>
                              </m:e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−32.6314</m:t>
                                </m:r>
                              </m:e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−39.5405</m:t>
                                </m:r>
                              </m:e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23.1247</m:t>
                                </m:r>
                              </m:e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−0.0178</m:t>
                                </m:r>
                              </m:e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−0.2614</m:t>
                                </m:r>
                              </m:e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0.7393</m:t>
                                </m:r>
                              </m:e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23.8510</m:t>
                                </m:r>
                              </m:e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0.0583</m:t>
                                </m:r>
                              </m:e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0.1214</m:t>
                                </m:r>
                              </m:e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−0.0085</m:t>
                                </m:r>
                              </m:e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−0.1268</m:t>
                                </m:r>
                              </m:e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0.7370</m:t>
                                </m:r>
                              </m:e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23.1408</m:t>
                                </m:r>
                              </m:e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0.0285</m:t>
                                </m:r>
                              </m:e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0.0591</m:t>
                                </m:r>
                              </m:e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0.0338</m:t>
                                </m:r>
                              </m:e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0.1711</m:t>
                                </m:r>
                              </m:e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−0.8792</m:t>
                                </m:r>
                              </m:e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0.0646</m:t>
                                </m:r>
                              </m:e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23.7153</m:t>
                                </m:r>
                              </m:e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0.1367</m:t>
                                </m:r>
                              </m:e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0.0170</m:t>
                                </m:r>
                              </m:e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0.0831</m:t>
                                </m:r>
                              </m:e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−0.8862</m:t>
                                </m:r>
                              </m:e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0.0314</m:t>
                                </m:r>
                              </m:e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23.0751</m:t>
                                </m:r>
                              </m:e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0.0659</m:t>
                                </m:r>
                              </m:e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−0.7171</m:t>
                                </m:r>
                              </m:e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1.6959</m:t>
                                </m:r>
                              </m:e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0.2947</m:t>
                                </m:r>
                              </m:e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33.9390</m:t>
                                </m:r>
                              </m:e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40.8735</m:t>
                                </m:r>
                              </m:e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24.6666</m:t>
                                </m:r>
                              </m:e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−0.6158</m:t>
                                </m:r>
                              </m:e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1.5824</m:t>
                                </m:r>
                              </m:e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0.1421</m:t>
                                </m:r>
                              </m:e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32.7987</m:t>
                                </m:r>
                              </m:e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39.6634</m:t>
                                </m:r>
                              </m:e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23.5350</m:t>
                                </m:r>
                              </m:e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−0.0171</m:t>
                                </m:r>
                              </m:e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−0.2475</m:t>
                                </m:r>
                              </m:e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−0.8274</m:t>
                                </m:r>
                              </m:e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23.8533</m:t>
                                </m:r>
                              </m:e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0.0546</m:t>
                                </m:r>
                              </m:e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0.1093</m:t>
                                </m:r>
                              </m:e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−0.0082</m:t>
                                </m:r>
                              </m:e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−0.1201</m:t>
                                </m:r>
                              </m:e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−0.7802</m:t>
                                </m:r>
                              </m:e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23.1420</m:t>
                                </m:r>
                              </m:e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0.0266</m:t>
                                </m:r>
                              </m:e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0.0532</m:t>
                                </m:r>
                              </m:e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0.0338</m:t>
                                </m:r>
                              </m:e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0.1711</m:t>
                                </m:r>
                              </m:e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−0.8792</m:t>
                                </m:r>
                              </m:e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0.0646</m:t>
                                </m:r>
                              </m:e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23.7153</m:t>
                                </m:r>
                              </m:e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0.1367</m:t>
                                </m:r>
                              </m:e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0.0170</m:t>
                                </m:r>
                              </m:e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0.0831</m:t>
                                </m:r>
                              </m:e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−0.8862</m:t>
                                </m:r>
                              </m:e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0.0314</m:t>
                                </m:r>
                              </m:e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23.0751</m:t>
                                </m:r>
                              </m:e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0.0659</m:t>
                                </m:r>
                              </m:e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0.2898</m:t>
                                </m:r>
                              </m:e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1.1375</m:t>
                                </m:r>
                              </m:e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0.0459</m:t>
                                </m:r>
                              </m:e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33.7195</m:t>
                                </m:r>
                              </m:e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−40.4408</m:t>
                                </m:r>
                              </m:e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24.1608</m:t>
                                </m:r>
                              </m:e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0.4108</m:t>
                                </m:r>
                              </m:e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1.3113</m:t>
                                </m:r>
                              </m:e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0.0215</m:t>
                                </m:r>
                              </m:e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32.6921</m:t>
                                </m:r>
                              </m:e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−39.4535</m:t>
                                </m:r>
                              </m:e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23.2912</m:t>
                                </m:r>
                              </m:e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630A9ABE-77FE-46A4-B5B7-A2D9B3AC6E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484" y="4128946"/>
                <a:ext cx="11196918" cy="220842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文本框 10">
            <a:extLst>
              <a:ext uri="{FF2B5EF4-FFF2-40B4-BE49-F238E27FC236}">
                <a16:creationId xmlns:a16="http://schemas.microsoft.com/office/drawing/2014/main" id="{73C6E836-BEDE-4CF6-A216-572EECC09FC1}"/>
              </a:ext>
            </a:extLst>
          </p:cNvPr>
          <p:cNvSpPr txBox="1"/>
          <p:nvPr/>
        </p:nvSpPr>
        <p:spPr>
          <a:xfrm>
            <a:off x="11687396" y="6416182"/>
            <a:ext cx="4180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latin typeface="黑体" panose="02010609060101010101" pitchFamily="49" charset="-122"/>
                <a:ea typeface="黑体" panose="02010609060101010101" pitchFamily="49" charset="-122"/>
              </a:rPr>
              <a:t>10</a:t>
            </a:r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8157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0ED09DCA-2BE8-48EA-96BF-E63D5887F19C}"/>
              </a:ext>
            </a:extLst>
          </p:cNvPr>
          <p:cNvSpPr txBox="1"/>
          <p:nvPr/>
        </p:nvSpPr>
        <p:spPr>
          <a:xfrm>
            <a:off x="2534924" y="3429000"/>
            <a:ext cx="142589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1400" kern="100" dirty="0">
                <a:effectLst/>
                <a:latin typeface="Arial" panose="020B0604020202020204" pitchFamily="34" charset="0"/>
                <a:ea typeface="黑体" panose="02010609060101010101" pitchFamily="49" charset="-122"/>
                <a:cs typeface="Times New Roman" panose="02020603050405020304" pitchFamily="18" charset="0"/>
              </a:rPr>
              <a:t>图</a:t>
            </a:r>
            <a:r>
              <a:rPr lang="en-US" altLang="zh-CN" sz="1400" kern="100" dirty="0">
                <a:effectLst/>
                <a:latin typeface="Arial" panose="020B0604020202020204" pitchFamily="34" charset="0"/>
                <a:ea typeface="黑体" panose="02010609060101010101" pitchFamily="49" charset="-122"/>
                <a:cs typeface="Times New Roman" panose="02020603050405020304" pitchFamily="18" charset="0"/>
              </a:rPr>
              <a:t>(a) </a:t>
            </a:r>
            <a:r>
              <a:rPr lang="zh-CN" altLang="zh-CN" sz="1400" kern="100" dirty="0">
                <a:effectLst/>
                <a:latin typeface="Arial" panose="020B0604020202020204" pitchFamily="34" charset="0"/>
                <a:ea typeface="黑体" panose="02010609060101010101" pitchFamily="49" charset="-122"/>
                <a:cs typeface="Times New Roman" panose="02020603050405020304" pitchFamily="18" charset="0"/>
              </a:rPr>
              <a:t>旋转角</a:t>
            </a:r>
            <a:endParaRPr lang="zh-CN" altLang="en-US" sz="1400" dirty="0"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17DC24B-C096-40A9-A944-504C5C7FD00C}"/>
              </a:ext>
            </a:extLst>
          </p:cNvPr>
          <p:cNvSpPr txBox="1"/>
          <p:nvPr/>
        </p:nvSpPr>
        <p:spPr>
          <a:xfrm>
            <a:off x="8188967" y="3429000"/>
            <a:ext cx="26839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54000"/>
            <a:r>
              <a:rPr lang="zh-CN" altLang="zh-CN" sz="1400" kern="100" dirty="0">
                <a:latin typeface="Arial" panose="020B0604020202020204" pitchFamily="34" charset="0"/>
                <a:ea typeface="黑体" panose="02010609060101010101" pitchFamily="49" charset="-122"/>
                <a:cs typeface="Times New Roman" panose="02020603050405020304" pitchFamily="18" charset="0"/>
              </a:rPr>
              <a:t>图</a:t>
            </a:r>
            <a:r>
              <a:rPr lang="en-US" altLang="zh-CN" sz="1400" kern="100" dirty="0">
                <a:latin typeface="Arial" panose="020B0604020202020204" pitchFamily="34" charset="0"/>
                <a:ea typeface="黑体" panose="02010609060101010101" pitchFamily="49" charset="-122"/>
                <a:cs typeface="Times New Roman" panose="02020603050405020304" pitchFamily="18" charset="0"/>
              </a:rPr>
              <a:t>(b) </a:t>
            </a:r>
            <a:r>
              <a:rPr lang="zh-CN" altLang="zh-CN" sz="1400" kern="100" dirty="0">
                <a:latin typeface="Arial" panose="020B0604020202020204" pitchFamily="34" charset="0"/>
                <a:ea typeface="黑体" panose="02010609060101010101" pitchFamily="49" charset="-122"/>
                <a:cs typeface="Times New Roman" panose="02020603050405020304" pitchFamily="18" charset="0"/>
              </a:rPr>
              <a:t>质心位置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8AC95152-7E49-4908-BABA-D031F2228CE7}"/>
              </a:ext>
            </a:extLst>
          </p:cNvPr>
          <p:cNvSpPr txBox="1"/>
          <p:nvPr/>
        </p:nvSpPr>
        <p:spPr>
          <a:xfrm>
            <a:off x="2093137" y="6189399"/>
            <a:ext cx="28632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54000"/>
            <a:r>
              <a:rPr lang="zh-CN" altLang="zh-CN" sz="1400" kern="100" dirty="0">
                <a:latin typeface="Arial" panose="020B0604020202020204" pitchFamily="34" charset="0"/>
                <a:ea typeface="黑体" panose="02010609060101010101" pitchFamily="49" charset="-122"/>
                <a:cs typeface="Times New Roman" panose="02020603050405020304" pitchFamily="18" charset="0"/>
              </a:rPr>
              <a:t>图</a:t>
            </a:r>
            <a:r>
              <a:rPr lang="en-US" altLang="zh-CN" sz="1400" kern="100" dirty="0">
                <a:latin typeface="Arial" panose="020B0604020202020204" pitchFamily="34" charset="0"/>
                <a:ea typeface="黑体" panose="02010609060101010101" pitchFamily="49" charset="-122"/>
                <a:cs typeface="Times New Roman" panose="02020603050405020304" pitchFamily="18" charset="0"/>
              </a:rPr>
              <a:t>(c)</a:t>
            </a:r>
            <a:r>
              <a:rPr lang="zh-CN" altLang="zh-CN" sz="1400" kern="100" dirty="0">
                <a:latin typeface="Arial" panose="020B0604020202020204" pitchFamily="34" charset="0"/>
                <a:ea typeface="黑体" panose="02010609060101010101" pitchFamily="49" charset="-122"/>
                <a:cs typeface="Times New Roman" panose="02020603050405020304" pitchFamily="18" charset="0"/>
              </a:rPr>
              <a:t>旋转角速度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1631BF2D-74BC-4C74-9FEF-97AA88E5DF94}"/>
              </a:ext>
            </a:extLst>
          </p:cNvPr>
          <p:cNvSpPr txBox="1"/>
          <p:nvPr/>
        </p:nvSpPr>
        <p:spPr>
          <a:xfrm>
            <a:off x="8188967" y="6189399"/>
            <a:ext cx="28860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54000"/>
            <a:r>
              <a:rPr lang="zh-CN" altLang="zh-CN" sz="1400" kern="100" dirty="0">
                <a:latin typeface="Arial" panose="020B0604020202020204" pitchFamily="34" charset="0"/>
                <a:ea typeface="黑体" panose="02010609060101010101" pitchFamily="49" charset="-122"/>
                <a:cs typeface="Times New Roman" panose="02020603050405020304" pitchFamily="18" charset="0"/>
              </a:rPr>
              <a:t>图</a:t>
            </a:r>
            <a:r>
              <a:rPr lang="en-US" altLang="zh-CN" sz="1400" kern="100" dirty="0">
                <a:latin typeface="Arial" panose="020B0604020202020204" pitchFamily="34" charset="0"/>
                <a:ea typeface="黑体" panose="02010609060101010101" pitchFamily="49" charset="-122"/>
                <a:cs typeface="Times New Roman" panose="02020603050405020304" pitchFamily="18" charset="0"/>
              </a:rPr>
              <a:t>(d) </a:t>
            </a:r>
            <a:r>
              <a:rPr lang="zh-CN" altLang="zh-CN" sz="1400" kern="100" dirty="0">
                <a:latin typeface="Arial" panose="020B0604020202020204" pitchFamily="34" charset="0"/>
                <a:ea typeface="黑体" panose="02010609060101010101" pitchFamily="49" charset="-122"/>
                <a:cs typeface="Times New Roman" panose="02020603050405020304" pitchFamily="18" charset="0"/>
              </a:rPr>
              <a:t>质心速度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6147CE75-D46F-4033-8BC2-37BCF62FAE3E}"/>
                  </a:ext>
                </a:extLst>
              </p:cNvPr>
              <p:cNvSpPr/>
              <p:nvPr/>
            </p:nvSpPr>
            <p:spPr>
              <a:xfrm>
                <a:off x="4525763" y="3244561"/>
                <a:ext cx="2995692" cy="62023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eqArrPr>
                        <m:e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&amp;</m:t>
                          </m:r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f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1,1,</m:t>
                              </m:r>
                              <m:f>
                                <m:f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220</m:t>
                                  </m:r>
                                </m:num>
                                <m:den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den>
                              </m:f>
                            </m:e>
                          </m:d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=1,2,3,4</m:t>
                              </m:r>
                            </m:e>
                          </m:d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eqAr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6147CE75-D46F-4033-8BC2-37BCF62FAE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5763" y="3244561"/>
                <a:ext cx="2995692" cy="62023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图片 12">
            <a:extLst>
              <a:ext uri="{FF2B5EF4-FFF2-40B4-BE49-F238E27FC236}">
                <a16:creationId xmlns:a16="http://schemas.microsoft.com/office/drawing/2014/main" id="{1B4403E5-F374-4455-9FE3-15372B63D02C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5" t="4226" r="7888" b="6022"/>
          <a:stretch>
            <a:fillRect/>
          </a:stretch>
        </p:blipFill>
        <p:spPr>
          <a:xfrm>
            <a:off x="1319125" y="766358"/>
            <a:ext cx="3339961" cy="2645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2F2D7491-F0D6-4E4F-A3C9-A314639E575C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2" t="4628" r="8039" b="6231"/>
          <a:stretch>
            <a:fillRect/>
          </a:stretch>
        </p:blipFill>
        <p:spPr>
          <a:xfrm>
            <a:off x="7134175" y="858525"/>
            <a:ext cx="3738700" cy="257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5926D7BE-253F-4D49-A84E-CC8A8B333FD7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6" t="4829" r="7579" b="6023"/>
          <a:stretch>
            <a:fillRect/>
          </a:stretch>
        </p:blipFill>
        <p:spPr>
          <a:xfrm>
            <a:off x="1319125" y="3753700"/>
            <a:ext cx="3437846" cy="2370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55C47A72-AF37-4C86-8406-D4CB31D023C0}"/>
              </a:ext>
            </a:extLst>
          </p:cNvPr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31" t="4628" r="7736" b="6031"/>
          <a:stretch>
            <a:fillRect/>
          </a:stretch>
        </p:blipFill>
        <p:spPr>
          <a:xfrm>
            <a:off x="7244489" y="3663699"/>
            <a:ext cx="3628386" cy="2598778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8A1CF5E5-DF8B-42C6-B482-1F09790AE0B1}"/>
              </a:ext>
            </a:extLst>
          </p:cNvPr>
          <p:cNvSpPr txBox="1"/>
          <p:nvPr/>
        </p:nvSpPr>
        <p:spPr>
          <a:xfrm>
            <a:off x="11687396" y="6416182"/>
            <a:ext cx="4180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latin typeface="黑体" panose="02010609060101010101" pitchFamily="49" charset="-122"/>
                <a:ea typeface="黑体" panose="02010609060101010101" pitchFamily="49" charset="-122"/>
              </a:rPr>
              <a:t>11</a:t>
            </a:r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17756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96414FA8-C9DB-4EC9-849D-54B137665EEB}"/>
              </a:ext>
            </a:extLst>
          </p:cNvPr>
          <p:cNvSpPr txBox="1"/>
          <p:nvPr/>
        </p:nvSpPr>
        <p:spPr>
          <a:xfrm>
            <a:off x="2534924" y="3429000"/>
            <a:ext cx="142589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1400" kern="100" dirty="0">
                <a:effectLst/>
                <a:latin typeface="Arial" panose="020B0604020202020204" pitchFamily="34" charset="0"/>
                <a:ea typeface="黑体" panose="02010609060101010101" pitchFamily="49" charset="-122"/>
                <a:cs typeface="Times New Roman" panose="02020603050405020304" pitchFamily="18" charset="0"/>
              </a:rPr>
              <a:t>图</a:t>
            </a:r>
            <a:r>
              <a:rPr lang="en-US" altLang="zh-CN" sz="1400" kern="100" dirty="0">
                <a:effectLst/>
                <a:latin typeface="Arial" panose="020B0604020202020204" pitchFamily="34" charset="0"/>
                <a:ea typeface="黑体" panose="02010609060101010101" pitchFamily="49" charset="-122"/>
                <a:cs typeface="Times New Roman" panose="02020603050405020304" pitchFamily="18" charset="0"/>
              </a:rPr>
              <a:t>(a) </a:t>
            </a:r>
            <a:r>
              <a:rPr lang="zh-CN" altLang="zh-CN" sz="1400" kern="100" dirty="0">
                <a:effectLst/>
                <a:latin typeface="Arial" panose="020B0604020202020204" pitchFamily="34" charset="0"/>
                <a:ea typeface="黑体" panose="02010609060101010101" pitchFamily="49" charset="-122"/>
                <a:cs typeface="Times New Roman" panose="02020603050405020304" pitchFamily="18" charset="0"/>
              </a:rPr>
              <a:t>旋转角</a:t>
            </a:r>
            <a:endParaRPr lang="zh-CN" altLang="en-US" sz="1400" dirty="0"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C59F0F7-E578-4E9A-992D-2952F8988245}"/>
              </a:ext>
            </a:extLst>
          </p:cNvPr>
          <p:cNvSpPr txBox="1"/>
          <p:nvPr/>
        </p:nvSpPr>
        <p:spPr>
          <a:xfrm>
            <a:off x="8188967" y="3429000"/>
            <a:ext cx="26839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54000"/>
            <a:r>
              <a:rPr lang="zh-CN" altLang="zh-CN" sz="1400" kern="100" dirty="0">
                <a:latin typeface="Arial" panose="020B0604020202020204" pitchFamily="34" charset="0"/>
                <a:ea typeface="黑体" panose="02010609060101010101" pitchFamily="49" charset="-122"/>
                <a:cs typeface="Times New Roman" panose="02020603050405020304" pitchFamily="18" charset="0"/>
              </a:rPr>
              <a:t>图</a:t>
            </a:r>
            <a:r>
              <a:rPr lang="en-US" altLang="zh-CN" sz="1400" kern="100" dirty="0">
                <a:latin typeface="Arial" panose="020B0604020202020204" pitchFamily="34" charset="0"/>
                <a:ea typeface="黑体" panose="02010609060101010101" pitchFamily="49" charset="-122"/>
                <a:cs typeface="Times New Roman" panose="02020603050405020304" pitchFamily="18" charset="0"/>
              </a:rPr>
              <a:t>(b) </a:t>
            </a:r>
            <a:r>
              <a:rPr lang="zh-CN" altLang="zh-CN" sz="1400" kern="100" dirty="0">
                <a:latin typeface="Arial" panose="020B0604020202020204" pitchFamily="34" charset="0"/>
                <a:ea typeface="黑体" panose="02010609060101010101" pitchFamily="49" charset="-122"/>
                <a:cs typeface="Times New Roman" panose="02020603050405020304" pitchFamily="18" charset="0"/>
              </a:rPr>
              <a:t>质心位置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48E82D0-2D19-4F81-9F82-F73AEDC7AA8D}"/>
              </a:ext>
            </a:extLst>
          </p:cNvPr>
          <p:cNvSpPr txBox="1"/>
          <p:nvPr/>
        </p:nvSpPr>
        <p:spPr>
          <a:xfrm>
            <a:off x="2093137" y="6189399"/>
            <a:ext cx="28632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54000"/>
            <a:r>
              <a:rPr lang="zh-CN" altLang="zh-CN" sz="1400" kern="100" dirty="0">
                <a:latin typeface="Arial" panose="020B0604020202020204" pitchFamily="34" charset="0"/>
                <a:ea typeface="黑体" panose="02010609060101010101" pitchFamily="49" charset="-122"/>
                <a:cs typeface="Times New Roman" panose="02020603050405020304" pitchFamily="18" charset="0"/>
              </a:rPr>
              <a:t>图</a:t>
            </a:r>
            <a:r>
              <a:rPr lang="en-US" altLang="zh-CN" sz="1400" kern="100" dirty="0">
                <a:latin typeface="Arial" panose="020B0604020202020204" pitchFamily="34" charset="0"/>
                <a:ea typeface="黑体" panose="02010609060101010101" pitchFamily="49" charset="-122"/>
                <a:cs typeface="Times New Roman" panose="02020603050405020304" pitchFamily="18" charset="0"/>
              </a:rPr>
              <a:t>(c)</a:t>
            </a:r>
            <a:r>
              <a:rPr lang="zh-CN" altLang="zh-CN" sz="1400" kern="100" dirty="0">
                <a:latin typeface="Arial" panose="020B0604020202020204" pitchFamily="34" charset="0"/>
                <a:ea typeface="黑体" panose="02010609060101010101" pitchFamily="49" charset="-122"/>
                <a:cs typeface="Times New Roman" panose="02020603050405020304" pitchFamily="18" charset="0"/>
              </a:rPr>
              <a:t>旋转角速度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1A428AA-64D1-44FB-8910-8A87BF291AE9}"/>
              </a:ext>
            </a:extLst>
          </p:cNvPr>
          <p:cNvSpPr txBox="1"/>
          <p:nvPr/>
        </p:nvSpPr>
        <p:spPr>
          <a:xfrm>
            <a:off x="8188967" y="6189399"/>
            <a:ext cx="28860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54000"/>
            <a:r>
              <a:rPr lang="zh-CN" altLang="zh-CN" sz="1400" kern="100" dirty="0">
                <a:latin typeface="Arial" panose="020B0604020202020204" pitchFamily="34" charset="0"/>
                <a:ea typeface="黑体" panose="02010609060101010101" pitchFamily="49" charset="-122"/>
                <a:cs typeface="Times New Roman" panose="02020603050405020304" pitchFamily="18" charset="0"/>
              </a:rPr>
              <a:t>图</a:t>
            </a:r>
            <a:r>
              <a:rPr lang="en-US" altLang="zh-CN" sz="1400" kern="100" dirty="0">
                <a:latin typeface="Arial" panose="020B0604020202020204" pitchFamily="34" charset="0"/>
                <a:ea typeface="黑体" panose="02010609060101010101" pitchFamily="49" charset="-122"/>
                <a:cs typeface="Times New Roman" panose="02020603050405020304" pitchFamily="18" charset="0"/>
              </a:rPr>
              <a:t>(d) </a:t>
            </a:r>
            <a:r>
              <a:rPr lang="zh-CN" altLang="zh-CN" sz="1400" kern="100" dirty="0">
                <a:latin typeface="Arial" panose="020B0604020202020204" pitchFamily="34" charset="0"/>
                <a:ea typeface="黑体" panose="02010609060101010101" pitchFamily="49" charset="-122"/>
                <a:cs typeface="Times New Roman" panose="02020603050405020304" pitchFamily="18" charset="0"/>
              </a:rPr>
              <a:t>质心速度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C1D5E2F7-67E7-4255-A5E1-2A5B282982BB}"/>
                  </a:ext>
                </a:extLst>
              </p:cNvPr>
              <p:cNvSpPr/>
              <p:nvPr/>
            </p:nvSpPr>
            <p:spPr>
              <a:xfrm>
                <a:off x="4525763" y="3244561"/>
                <a:ext cx="2995692" cy="62023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eqArrPr>
                        <m:e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&amp;</m:t>
                          </m:r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f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1,1,</m:t>
                              </m:r>
                              <m:f>
                                <m:f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220</m:t>
                                  </m:r>
                                </m:num>
                                <m:den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den>
                              </m:f>
                            </m:e>
                          </m:d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=1,2,3,4</m:t>
                              </m:r>
                            </m:e>
                          </m:d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eqAr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C1D5E2F7-67E7-4255-A5E1-2A5B282982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5763" y="3244561"/>
                <a:ext cx="2995692" cy="62023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图片 8">
            <a:extLst>
              <a:ext uri="{FF2B5EF4-FFF2-40B4-BE49-F238E27FC236}">
                <a16:creationId xmlns:a16="http://schemas.microsoft.com/office/drawing/2014/main" id="{A23D5F8B-A209-457F-A790-DC1E94688F29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125" y="822011"/>
            <a:ext cx="3339961" cy="25344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2061DD67-6AAF-40C9-82BC-8E007CFBDE76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1663" y="858525"/>
            <a:ext cx="3283724" cy="257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EE6C08A9-BA75-4F4E-B62A-8A9B7CDA281A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3092" y="3753700"/>
            <a:ext cx="2989912" cy="2370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D8B8695A-7E46-40C2-8F6D-002E05DF961F}"/>
              </a:ext>
            </a:extLst>
          </p:cNvPr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6688" y="3663699"/>
            <a:ext cx="3443988" cy="2598778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EAA742A7-0F8F-4E0E-AA9A-F5B5CC856355}"/>
              </a:ext>
            </a:extLst>
          </p:cNvPr>
          <p:cNvSpPr txBox="1"/>
          <p:nvPr/>
        </p:nvSpPr>
        <p:spPr>
          <a:xfrm>
            <a:off x="11687396" y="6416182"/>
            <a:ext cx="4180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latin typeface="黑体" panose="02010609060101010101" pitchFamily="49" charset="-122"/>
                <a:ea typeface="黑体" panose="02010609060101010101" pitchFamily="49" charset="-122"/>
              </a:rPr>
              <a:t>12</a:t>
            </a:r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81295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3E12791A-906D-4B58-9FEC-ED543C7ABB56}"/>
              </a:ext>
            </a:extLst>
          </p:cNvPr>
          <p:cNvSpPr txBox="1"/>
          <p:nvPr/>
        </p:nvSpPr>
        <p:spPr>
          <a:xfrm>
            <a:off x="502105" y="938833"/>
            <a:ext cx="609600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200" kern="1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模型预测控制</a:t>
            </a:r>
            <a:r>
              <a:rPr lang="en-US" altLang="zh-CN" sz="2200" kern="1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(MPC)</a:t>
            </a:r>
            <a:r>
              <a:rPr lang="zh-CN" altLang="en-US" sz="2200" kern="1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方法预测模型</a:t>
            </a:r>
            <a:endParaRPr lang="zh-CN" altLang="en-US" sz="22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364D320D-645F-4033-86E6-93F241FAD8DD}"/>
                  </a:ext>
                </a:extLst>
              </p:cNvPr>
              <p:cNvSpPr/>
              <p:nvPr/>
            </p:nvSpPr>
            <p:spPr>
              <a:xfrm>
                <a:off x="4780690" y="1741514"/>
                <a:ext cx="208358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𝐴</m:t>
                      </m:r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zh-CN" altLang="en-US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𝐵</m:t>
                      </m:r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364D320D-645F-4033-86E6-93F241FAD8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0690" y="1741514"/>
                <a:ext cx="2083584" cy="369332"/>
              </a:xfrm>
              <a:prstGeom prst="rect">
                <a:avLst/>
              </a:prstGeom>
              <a:blipFill>
                <a:blip r:embed="rId3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6D89F314-61F2-43D8-87CA-A557B6CC0438}"/>
                  </a:ext>
                </a:extLst>
              </p:cNvPr>
              <p:cNvSpPr/>
              <p:nvPr/>
            </p:nvSpPr>
            <p:spPr>
              <a:xfrm>
                <a:off x="4178699" y="2209397"/>
                <a:ext cx="328756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+2</m:t>
                          </m:r>
                        </m:sub>
                      </m:sSub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zh-CN" altLang="en-US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𝐴𝐵</m:t>
                      </m:r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zh-CN" altLang="en-US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𝐵</m:t>
                      </m:r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zh-CN" altLang="en-US" i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6D89F314-61F2-43D8-87CA-A557B6CC04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8699" y="2209397"/>
                <a:ext cx="3287567" cy="369332"/>
              </a:xfrm>
              <a:prstGeom prst="rect">
                <a:avLst/>
              </a:prstGeom>
              <a:blipFill>
                <a:blip r:embed="rId4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85EE27BE-7369-4623-8EC1-9FF9FF0B1D2E}"/>
                  </a:ext>
                </a:extLst>
              </p:cNvPr>
              <p:cNvSpPr/>
              <p:nvPr/>
            </p:nvSpPr>
            <p:spPr>
              <a:xfrm>
                <a:off x="5608321" y="2677280"/>
                <a:ext cx="42832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>
                          <a:latin typeface="Cambria Math" panose="02040503050406030204" pitchFamily="18" charset="0"/>
                        </a:rPr>
                        <m:t> ⋮ 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85EE27BE-7369-4623-8EC1-9FF9FF0B1D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8321" y="2677280"/>
                <a:ext cx="428322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90BBD709-413B-4634-8A60-50D100B5F812}"/>
                  </a:ext>
                </a:extLst>
              </p:cNvPr>
              <p:cNvSpPr/>
              <p:nvPr/>
            </p:nvSpPr>
            <p:spPr>
              <a:xfrm>
                <a:off x="3652209" y="3145162"/>
                <a:ext cx="4340547" cy="3715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eqArrPr>
                        <m:e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&amp;</m:t>
                          </m:r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k</m:t>
                              </m:r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sub>
                          </m:s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sup>
                          </m:sSup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k</m:t>
                              </m:r>
                            </m:sub>
                          </m:s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𝐵</m:t>
                          </m:r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u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k</m:t>
                              </m:r>
                            </m:sub>
                          </m:s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+⋯+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𝐵</m:t>
                          </m:r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u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k</m:t>
                              </m:r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eqAr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90BBD709-413B-4634-8A60-50D100B5F8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2209" y="3145162"/>
                <a:ext cx="4340547" cy="371512"/>
              </a:xfrm>
              <a:prstGeom prst="rect">
                <a:avLst/>
              </a:prstGeom>
              <a:blipFill>
                <a:blip r:embed="rId6"/>
                <a:stretch>
                  <a:fillRect b="-327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EAEC65CA-3ADD-4274-8FCE-ADDAA426620D}"/>
                  </a:ext>
                </a:extLst>
              </p:cNvPr>
              <p:cNvSpPr/>
              <p:nvPr/>
            </p:nvSpPr>
            <p:spPr>
              <a:xfrm>
                <a:off x="4057162" y="3985359"/>
                <a:ext cx="3669979" cy="38600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eqArrPr>
                        <m:e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&amp;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=</m:t>
                          </m:r>
                          <m:sSubSup>
                            <m:sSubSup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plcHide m:val="on"/>
                                      <m:mcs>
                                        <m:mc>
                                          <m:mcPr>
                                            <m:count m:val="4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zh-CN" alt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zh-CN" altLang="en-US" i="0">
                                                <a:latin typeface="Cambria Math" panose="02040503050406030204" pitchFamily="18" charset="0"/>
                                              </a:rPr>
                                              <m:t>x</m:t>
                                            </m:r>
                                          </m:e>
                                          <m:sub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zh-CN" altLang="en-US" i="0">
                                                <a:latin typeface="Cambria Math" panose="02040503050406030204" pitchFamily="18" charset="0"/>
                                              </a:rPr>
                                              <m:t>k</m:t>
                                            </m:r>
                                            <m:r>
                                              <a:rPr lang="zh-CN" altLang="en-US" i="0">
                                                <a:latin typeface="Cambria Math" panose="02040503050406030204" pitchFamily="18" charset="0"/>
                                              </a:rPr>
                                              <m:t>+1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zh-CN" alt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zh-CN" altLang="en-US" i="0">
                                                <a:latin typeface="Cambria Math" panose="02040503050406030204" pitchFamily="18" charset="0"/>
                                              </a:rPr>
                                              <m:t>x</m:t>
                                            </m:r>
                                          </m:e>
                                          <m:sub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zh-CN" altLang="en-US" i="0">
                                                <a:latin typeface="Cambria Math" panose="02040503050406030204" pitchFamily="18" charset="0"/>
                                              </a:rPr>
                                              <m:t>k</m:t>
                                            </m:r>
                                            <m:r>
                                              <a:rPr lang="zh-CN" altLang="en-US" i="0">
                                                <a:latin typeface="Cambria Math" panose="02040503050406030204" pitchFamily="18" charset="0"/>
                                              </a:rPr>
                                              <m:t>+2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r>
                                          <a:rPr lang="zh-CN" altLang="en-US" i="0">
                                            <a:latin typeface="Cambria Math" panose="02040503050406030204" pitchFamily="18" charset="0"/>
                                          </a:rPr>
                                          <m:t>⋯</m:t>
                                        </m:r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zh-CN" alt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zh-CN" altLang="en-US" i="0">
                                                <a:latin typeface="Cambria Math" panose="02040503050406030204" pitchFamily="18" charset="0"/>
                                              </a:rPr>
                                              <m:t>x</m:t>
                                            </m:r>
                                          </m:e>
                                          <m:sub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zh-CN" altLang="en-US" i="0">
                                                <a:latin typeface="Cambria Math" panose="02040503050406030204" pitchFamily="18" charset="0"/>
                                              </a:rPr>
                                              <m:t>k</m:t>
                                            </m:r>
                                            <m:r>
                                              <a:rPr lang="zh-CN" altLang="en-US" i="0"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zh-CN" altLang="en-US" i="0">
                                                <a:latin typeface="Cambria Math" panose="02040503050406030204" pitchFamily="18" charset="0"/>
                                              </a:rPr>
                                              <m:t>N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</m:m>
                                </m:e>
                              </m:d>
                            </m:e>
                            <m: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13</m:t>
                              </m:r>
                              <m:r>
                                <m:rPr>
                                  <m:sty m:val="p"/>
                                </m:rP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×1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p>
                          </m:sSubSup>
                        </m:e>
                      </m:eqAr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EAEC65CA-3ADD-4274-8FCE-ADDAA42662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7162" y="3985359"/>
                <a:ext cx="3669979" cy="386003"/>
              </a:xfrm>
              <a:prstGeom prst="rect">
                <a:avLst/>
              </a:prstGeom>
              <a:blipFill>
                <a:blip r:embed="rId7"/>
                <a:stretch>
                  <a:fillRect b="-158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D9D016F8-5555-430F-94BD-3C1F28B2B992}"/>
                  </a:ext>
                </a:extLst>
              </p:cNvPr>
              <p:cNvSpPr txBox="1"/>
              <p:nvPr/>
            </p:nvSpPr>
            <p:spPr>
              <a:xfrm>
                <a:off x="2739648" y="4840047"/>
                <a:ext cx="6096000" cy="12087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zh-CN" alt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eqArrPr>
                        <m:e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&amp;</m:t>
                          </m:r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sub>
                          </m:s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zh-CN" alt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&amp;</m:t>
                                  </m:r>
                                  <m:sSub>
                                    <m:sSubPr>
                                      <m:ctrlPr>
                                        <a:rPr lang="zh-CN" altLang="en-US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zh-CN" altLang="en-US" i="0">
                                          <a:latin typeface="Cambria Math" panose="02040503050406030204" pitchFamily="18" charset="0"/>
                                        </a:rPr>
                                        <m:t>A</m:t>
                                      </m:r>
                                    </m:e>
                                    <m:sub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&amp;</m:t>
                                  </m:r>
                                  <m:sSubSup>
                                    <m:sSubSupPr>
                                      <m:ctrlPr>
                                        <a:rPr lang="zh-CN" altLang="en-US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zh-CN" altLang="en-US" i="0">
                                          <a:latin typeface="Cambria Math" panose="02040503050406030204" pitchFamily="18" charset="0"/>
                                        </a:rPr>
                                        <m:t>A</m:t>
                                      </m:r>
                                    </m:e>
                                    <m:sub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  <m:sup>
                                      <m:r>
                                        <a:rPr lang="zh-CN" altLang="en-US" i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  <m:e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&amp;⋮</m:t>
                                  </m:r>
                                </m:e>
                                <m:e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&amp;</m:t>
                                  </m:r>
                                  <m:sSubSup>
                                    <m:sSubSupPr>
                                      <m:ctrlPr>
                                        <a:rPr lang="zh-CN" altLang="en-US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zh-CN" altLang="en-US" i="0">
                                          <a:latin typeface="Cambria Math" panose="02040503050406030204" pitchFamily="18" charset="0"/>
                                        </a:rPr>
                                        <m:t>A</m:t>
                                      </m:r>
                                    </m:e>
                                    <m:sub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  <m:sup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sup>
                                  </m:sSubSup>
                                </m:e>
                              </m:eqArr>
                            </m:e>
                          </m:d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plcHide m:val="on"/>
                                  <m:mcs>
                                    <m:mc>
                                      <m:mcPr>
                                        <m:count m:val="4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zh-CN" alt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zh-CN" altLang="en-US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zh-CN" altLang="en-US" i="0">
                                            <a:latin typeface="Cambria Math" panose="02040503050406030204" pitchFamily="18" charset="0"/>
                                          </a:rPr>
                                          <m:t>B</m:t>
                                        </m:r>
                                      </m:e>
                                      <m:sub>
                                        <m:r>
                                          <a:rPr lang="zh-CN" altLang="en-US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zh-CN" altLang="en-US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i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sub>
                                        <m:r>
                                          <a:rPr lang="zh-CN" altLang="en-US" i="0">
                                            <a:latin typeface="Cambria Math" panose="02040503050406030204" pitchFamily="18" charset="0"/>
                                          </a:rPr>
                                          <m:t>13×12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⋯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zh-CN" altLang="en-US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i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sub>
                                        <m:r>
                                          <a:rPr lang="zh-CN" altLang="en-US" i="0">
                                            <a:latin typeface="Cambria Math" panose="02040503050406030204" pitchFamily="18" charset="0"/>
                                          </a:rPr>
                                          <m:t>13×12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zh-CN" altLang="en-US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zh-CN" altLang="en-US" i="0">
                                            <a:latin typeface="Cambria Math" panose="02040503050406030204" pitchFamily="18" charset="0"/>
                                          </a:rPr>
                                          <m:t>A</m:t>
                                        </m:r>
                                      </m:e>
                                      <m:sub>
                                        <m:r>
                                          <a:rPr lang="zh-CN" altLang="en-US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zh-CN" altLang="en-US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zh-CN" altLang="en-US" i="0">
                                            <a:latin typeface="Cambria Math" panose="02040503050406030204" pitchFamily="18" charset="0"/>
                                          </a:rPr>
                                          <m:t>B</m:t>
                                        </m:r>
                                      </m:e>
                                      <m:sub>
                                        <m:r>
                                          <a:rPr lang="zh-CN" altLang="en-US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zh-CN" altLang="en-US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zh-CN" altLang="en-US" i="0">
                                            <a:latin typeface="Cambria Math" panose="02040503050406030204" pitchFamily="18" charset="0"/>
                                          </a:rPr>
                                          <m:t>B</m:t>
                                        </m:r>
                                      </m:e>
                                      <m:sub>
                                        <m:r>
                                          <a:rPr lang="zh-CN" altLang="en-US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⋯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zh-CN" altLang="en-US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i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sub>
                                        <m:r>
                                          <a:rPr lang="zh-CN" altLang="en-US" i="0">
                                            <a:latin typeface="Cambria Math" panose="02040503050406030204" pitchFamily="18" charset="0"/>
                                          </a:rPr>
                                          <m:t>13×12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  <m:e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  <m:e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⋱</m:t>
                                    </m:r>
                                  </m:e>
                                  <m:e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</m:m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zh-CN" altLang="en-US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zh-CN" altLang="en-US" i="0">
                                            <a:latin typeface="Cambria Math" panose="02040503050406030204" pitchFamily="18" charset="0"/>
                                          </a:rPr>
                                          <m:t>A</m:t>
                                        </m:r>
                                      </m:e>
                                      <m:sub>
                                        <m:r>
                                          <a:rPr lang="zh-CN" altLang="en-US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  <m:sup>
                                        <m:r>
                                          <a:rPr lang="zh-CN" altLang="en-US" i="1">
                                            <a:latin typeface="Cambria Math" panose="02040503050406030204" pitchFamily="18" charset="0"/>
                                          </a:rPr>
                                          <m:t>𝑁</m:t>
                                        </m:r>
                                        <m:r>
                                          <a:rPr lang="zh-CN" altLang="en-US" i="0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sup>
                                    </m:sSubSup>
                                    <m:sSub>
                                      <m:sSubPr>
                                        <m:ctrlPr>
                                          <a:rPr lang="zh-CN" altLang="en-US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zh-CN" altLang="en-US" i="0">
                                            <a:latin typeface="Cambria Math" panose="02040503050406030204" pitchFamily="18" charset="0"/>
                                          </a:rPr>
                                          <m:t>B</m:t>
                                        </m:r>
                                      </m:e>
                                      <m:sub>
                                        <m:r>
                                          <a:rPr lang="zh-CN" altLang="en-US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zh-CN" altLang="en-US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zh-CN" altLang="en-US" i="0">
                                            <a:latin typeface="Cambria Math" panose="02040503050406030204" pitchFamily="18" charset="0"/>
                                          </a:rPr>
                                          <m:t>A</m:t>
                                        </m:r>
                                      </m:e>
                                      <m:sub>
                                        <m:r>
                                          <a:rPr lang="zh-CN" altLang="en-US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  <m:sup>
                                        <m:r>
                                          <a:rPr lang="zh-CN" altLang="en-US" i="1">
                                            <a:latin typeface="Cambria Math" panose="02040503050406030204" pitchFamily="18" charset="0"/>
                                          </a:rPr>
                                          <m:t>𝑁</m:t>
                                        </m:r>
                                        <m:r>
                                          <a:rPr lang="zh-CN" altLang="en-US" i="0">
                                            <a:latin typeface="Cambria Math" panose="02040503050406030204" pitchFamily="18" charset="0"/>
                                          </a:rPr>
                                          <m:t>−2</m:t>
                                        </m:r>
                                      </m:sup>
                                    </m:sSubSup>
                                    <m:sSub>
                                      <m:sSubPr>
                                        <m:ctrlPr>
                                          <a:rPr lang="zh-CN" altLang="en-US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zh-CN" altLang="en-US" i="0">
                                            <a:latin typeface="Cambria Math" panose="02040503050406030204" pitchFamily="18" charset="0"/>
                                          </a:rPr>
                                          <m:t>B</m:t>
                                        </m:r>
                                      </m:e>
                                      <m:sub>
                                        <m:r>
                                          <a:rPr lang="zh-CN" altLang="en-US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⋯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zh-CN" altLang="en-US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zh-CN" altLang="en-US" i="0">
                                            <a:latin typeface="Cambria Math" panose="02040503050406030204" pitchFamily="18" charset="0"/>
                                          </a:rPr>
                                          <m:t>B</m:t>
                                        </m:r>
                                      </m:e>
                                      <m:sub>
                                        <m:r>
                                          <a:rPr lang="zh-CN" altLang="en-US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d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𝑈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#</m:t>
                          </m:r>
                        </m:e>
                      </m:eqAr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D9D016F8-5555-430F-94BD-3C1F28B2B9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9648" y="4840047"/>
                <a:ext cx="6096000" cy="120872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文本框 9">
            <a:extLst>
              <a:ext uri="{FF2B5EF4-FFF2-40B4-BE49-F238E27FC236}">
                <a16:creationId xmlns:a16="http://schemas.microsoft.com/office/drawing/2014/main" id="{53749FA4-EC3F-497D-B428-148469986B4D}"/>
              </a:ext>
            </a:extLst>
          </p:cNvPr>
          <p:cNvSpPr txBox="1"/>
          <p:nvPr/>
        </p:nvSpPr>
        <p:spPr>
          <a:xfrm>
            <a:off x="11687396" y="6416182"/>
            <a:ext cx="4180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latin typeface="黑体" panose="02010609060101010101" pitchFamily="49" charset="-122"/>
                <a:ea typeface="黑体" panose="02010609060101010101" pitchFamily="49" charset="-122"/>
              </a:rPr>
              <a:t>13</a:t>
            </a:r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32073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矩形 58"/>
          <p:cNvSpPr/>
          <p:nvPr/>
        </p:nvSpPr>
        <p:spPr>
          <a:xfrm>
            <a:off x="0" y="9424"/>
            <a:ext cx="3855842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" name="组合 3"/>
          <p:cNvGrpSpPr/>
          <p:nvPr/>
        </p:nvGrpSpPr>
        <p:grpSpPr>
          <a:xfrm>
            <a:off x="5352974" y="2427675"/>
            <a:ext cx="2703026" cy="720000"/>
            <a:chOff x="7460070" y="3690719"/>
            <a:chExt cx="2703026" cy="720000"/>
          </a:xfrm>
        </p:grpSpPr>
        <p:sp>
          <p:nvSpPr>
            <p:cNvPr id="47" name="文本框 46"/>
            <p:cNvSpPr txBox="1"/>
            <p:nvPr/>
          </p:nvSpPr>
          <p:spPr>
            <a:xfrm>
              <a:off x="7522858" y="3797538"/>
              <a:ext cx="264023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latin typeface="黑体" panose="02010609060101010101" pitchFamily="49" charset="-122"/>
                  <a:ea typeface="黑体" panose="02010609060101010101" pitchFamily="49" charset="-122"/>
                </a:rPr>
                <a:t>2 </a:t>
              </a:r>
              <a:r>
                <a:rPr lang="zh-CN" altLang="en-US" sz="2400" b="1" dirty="0">
                  <a:latin typeface="黑体" panose="02010609060101010101" pitchFamily="49" charset="-122"/>
                  <a:ea typeface="黑体" panose="02010609060101010101" pitchFamily="49" charset="-122"/>
                </a:rPr>
                <a:t>四足机器人模型</a:t>
              </a:r>
            </a:p>
          </p:txBody>
        </p:sp>
        <p:cxnSp>
          <p:nvCxnSpPr>
            <p:cNvPr id="48" name="直接连接符 47"/>
            <p:cNvCxnSpPr/>
            <p:nvPr/>
          </p:nvCxnSpPr>
          <p:spPr>
            <a:xfrm flipV="1">
              <a:off x="7460070" y="3690719"/>
              <a:ext cx="0" cy="72000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组合 1"/>
          <p:cNvGrpSpPr/>
          <p:nvPr/>
        </p:nvGrpSpPr>
        <p:grpSpPr>
          <a:xfrm>
            <a:off x="5360818" y="1224357"/>
            <a:ext cx="3604278" cy="720000"/>
            <a:chOff x="3176109" y="3690719"/>
            <a:chExt cx="3604278" cy="720000"/>
          </a:xfrm>
        </p:grpSpPr>
        <p:sp>
          <p:nvSpPr>
            <p:cNvPr id="43" name="文本框 42"/>
            <p:cNvSpPr txBox="1"/>
            <p:nvPr/>
          </p:nvSpPr>
          <p:spPr>
            <a:xfrm>
              <a:off x="3231052" y="3818818"/>
              <a:ext cx="354933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latin typeface="黑体" panose="02010609060101010101" pitchFamily="49" charset="-122"/>
                  <a:ea typeface="黑体" panose="02010609060101010101" pitchFamily="49" charset="-122"/>
                </a:rPr>
                <a:t>1 </a:t>
              </a:r>
              <a:r>
                <a:rPr lang="zh-CN" altLang="en-US" sz="2400" b="1" dirty="0">
                  <a:latin typeface="黑体" panose="02010609060101010101" pitchFamily="49" charset="-122"/>
                  <a:ea typeface="黑体" panose="02010609060101010101" pitchFamily="49" charset="-122"/>
                </a:rPr>
                <a:t>四足机器人相关背景</a:t>
              </a:r>
            </a:p>
          </p:txBody>
        </p:sp>
        <p:cxnSp>
          <p:nvCxnSpPr>
            <p:cNvPr id="45" name="直接连接符 44"/>
            <p:cNvCxnSpPr/>
            <p:nvPr/>
          </p:nvCxnSpPr>
          <p:spPr>
            <a:xfrm flipV="1">
              <a:off x="3176109" y="3690719"/>
              <a:ext cx="0" cy="72000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组合 4"/>
          <p:cNvGrpSpPr/>
          <p:nvPr/>
        </p:nvGrpSpPr>
        <p:grpSpPr>
          <a:xfrm>
            <a:off x="5360818" y="3650843"/>
            <a:ext cx="2801541" cy="720000"/>
            <a:chOff x="3180094" y="5381554"/>
            <a:chExt cx="2801541" cy="720000"/>
          </a:xfrm>
        </p:grpSpPr>
        <p:sp>
          <p:nvSpPr>
            <p:cNvPr id="50" name="文本框 49"/>
            <p:cNvSpPr txBox="1"/>
            <p:nvPr/>
          </p:nvSpPr>
          <p:spPr>
            <a:xfrm>
              <a:off x="3287661" y="5454197"/>
              <a:ext cx="269397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latin typeface="黑体" panose="02010609060101010101" pitchFamily="49" charset="-122"/>
                  <a:ea typeface="黑体" panose="02010609060101010101" pitchFamily="49" charset="-122"/>
                </a:rPr>
                <a:t>3 </a:t>
              </a:r>
              <a:r>
                <a:rPr lang="zh-CN" altLang="en-US" sz="2400" b="1" dirty="0">
                  <a:latin typeface="黑体" panose="02010609060101010101" pitchFamily="49" charset="-122"/>
                  <a:ea typeface="黑体" panose="02010609060101010101" pitchFamily="49" charset="-122"/>
                </a:rPr>
                <a:t>模型分析</a:t>
              </a:r>
            </a:p>
          </p:txBody>
        </p:sp>
        <p:cxnSp>
          <p:nvCxnSpPr>
            <p:cNvPr id="51" name="直接连接符 50"/>
            <p:cNvCxnSpPr/>
            <p:nvPr/>
          </p:nvCxnSpPr>
          <p:spPr>
            <a:xfrm flipV="1">
              <a:off x="3180094" y="5381554"/>
              <a:ext cx="0" cy="72000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组合 16"/>
          <p:cNvGrpSpPr/>
          <p:nvPr/>
        </p:nvGrpSpPr>
        <p:grpSpPr>
          <a:xfrm>
            <a:off x="5352974" y="4783346"/>
            <a:ext cx="2703025" cy="720000"/>
            <a:chOff x="7456085" y="5398778"/>
            <a:chExt cx="2703025" cy="720000"/>
          </a:xfrm>
        </p:grpSpPr>
        <p:sp>
          <p:nvSpPr>
            <p:cNvPr id="53" name="文本框 52"/>
            <p:cNvSpPr txBox="1"/>
            <p:nvPr/>
          </p:nvSpPr>
          <p:spPr>
            <a:xfrm>
              <a:off x="7560903" y="5511866"/>
              <a:ext cx="259820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latin typeface="黑体" panose="02010609060101010101" pitchFamily="49" charset="-122"/>
                  <a:ea typeface="黑体" panose="02010609060101010101" pitchFamily="49" charset="-122"/>
                </a:rPr>
                <a:t>4 </a:t>
              </a:r>
              <a:r>
                <a:rPr lang="zh-CN" altLang="en-US" sz="2400" b="1" dirty="0">
                  <a:latin typeface="黑体" panose="02010609060101010101" pitchFamily="49" charset="-122"/>
                  <a:ea typeface="黑体" panose="02010609060101010101" pitchFamily="49" charset="-122"/>
                </a:rPr>
                <a:t>控制器设计</a:t>
              </a:r>
            </a:p>
          </p:txBody>
        </p:sp>
        <p:cxnSp>
          <p:nvCxnSpPr>
            <p:cNvPr id="54" name="直接连接符 53"/>
            <p:cNvCxnSpPr/>
            <p:nvPr/>
          </p:nvCxnSpPr>
          <p:spPr>
            <a:xfrm flipV="1">
              <a:off x="7456085" y="5398778"/>
              <a:ext cx="0" cy="72000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8" name="图片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187" y="503620"/>
            <a:ext cx="1958181" cy="1958181"/>
          </a:xfrm>
          <a:prstGeom prst="rect">
            <a:avLst/>
          </a:prstGeom>
        </p:spPr>
      </p:pic>
      <p:sp>
        <p:nvSpPr>
          <p:cNvPr id="30" name="文本框 29">
            <a:extLst>
              <a:ext uri="{FF2B5EF4-FFF2-40B4-BE49-F238E27FC236}">
                <a16:creationId xmlns:a16="http://schemas.microsoft.com/office/drawing/2014/main" id="{85223A07-0EB7-4D42-BA24-52270A817CEF}"/>
              </a:ext>
            </a:extLst>
          </p:cNvPr>
          <p:cNvSpPr txBox="1"/>
          <p:nvPr/>
        </p:nvSpPr>
        <p:spPr>
          <a:xfrm>
            <a:off x="519207" y="3990965"/>
            <a:ext cx="241123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6000" b="1" dirty="0">
                <a:solidFill>
                  <a:schemeClr val="bg1"/>
                </a:solidFill>
                <a:latin typeface="+mj-ea"/>
                <a:ea typeface="+mj-ea"/>
              </a:rPr>
              <a:t>目   录</a:t>
            </a:r>
          </a:p>
        </p:txBody>
      </p: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3DACB20C-A101-46DA-A7E0-C98FA5AE13ED}"/>
              </a:ext>
            </a:extLst>
          </p:cNvPr>
          <p:cNvGrpSpPr/>
          <p:nvPr/>
        </p:nvGrpSpPr>
        <p:grpSpPr>
          <a:xfrm>
            <a:off x="868113" y="2796038"/>
            <a:ext cx="2234331" cy="699997"/>
            <a:chOff x="1582910" y="4007730"/>
            <a:chExt cx="2234331" cy="699997"/>
          </a:xfrm>
        </p:grpSpPr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734752DE-1EAC-43D9-B60C-7FB4DEABBCA3}"/>
                </a:ext>
              </a:extLst>
            </p:cNvPr>
            <p:cNvSpPr txBox="1"/>
            <p:nvPr/>
          </p:nvSpPr>
          <p:spPr>
            <a:xfrm>
              <a:off x="1582910" y="4065341"/>
              <a:ext cx="223433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3200" b="1" dirty="0">
                  <a:solidFill>
                    <a:schemeClr val="bg1"/>
                  </a:solidFill>
                  <a:latin typeface="+mj-ea"/>
                  <a:ea typeface="+mj-ea"/>
                </a:rPr>
                <a:t>CONTENT</a:t>
              </a:r>
              <a:endParaRPr lang="zh-CN" altLang="en-US" sz="32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A64A5E6F-614F-4793-804C-81877DE2A9E5}"/>
                </a:ext>
              </a:extLst>
            </p:cNvPr>
            <p:cNvGrpSpPr/>
            <p:nvPr/>
          </p:nvGrpSpPr>
          <p:grpSpPr>
            <a:xfrm>
              <a:off x="1647396" y="4007730"/>
              <a:ext cx="2105359" cy="699997"/>
              <a:chOff x="1635320" y="4007730"/>
              <a:chExt cx="2105359" cy="699997"/>
            </a:xfrm>
          </p:grpSpPr>
          <p:cxnSp>
            <p:nvCxnSpPr>
              <p:cNvPr id="34" name="直接连接符 33">
                <a:extLst>
                  <a:ext uri="{FF2B5EF4-FFF2-40B4-BE49-F238E27FC236}">
                    <a16:creationId xmlns:a16="http://schemas.microsoft.com/office/drawing/2014/main" id="{BCDB36BB-8896-481E-8D4E-F38585094F8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35320" y="4007730"/>
                <a:ext cx="210535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接连接符 34">
                <a:extLst>
                  <a:ext uri="{FF2B5EF4-FFF2-40B4-BE49-F238E27FC236}">
                    <a16:creationId xmlns:a16="http://schemas.microsoft.com/office/drawing/2014/main" id="{8E6A9479-FA66-4791-8B04-92EF9F19AF8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35320" y="4707727"/>
                <a:ext cx="210535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484804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6" name="文本框 55">
                <a:extLst>
                  <a:ext uri="{FF2B5EF4-FFF2-40B4-BE49-F238E27FC236}">
                    <a16:creationId xmlns:a16="http://schemas.microsoft.com/office/drawing/2014/main" id="{B5038F78-56B4-4B42-83E9-3FB4E92E3DEF}"/>
                  </a:ext>
                </a:extLst>
              </p:cNvPr>
              <p:cNvSpPr txBox="1"/>
              <p:nvPr/>
            </p:nvSpPr>
            <p:spPr>
              <a:xfrm>
                <a:off x="3048000" y="1382744"/>
                <a:ext cx="6096000" cy="12087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zh-CN" alt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eqArrPr>
                        <m:e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&amp;</m:t>
                          </m:r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sub>
                          </m:s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zh-CN" alt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&amp;</m:t>
                                  </m:r>
                                  <m:sSub>
                                    <m:sSubPr>
                                      <m:ctrlPr>
                                        <a:rPr lang="zh-CN" altLang="en-US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zh-CN" altLang="en-US" i="0">
                                          <a:latin typeface="Cambria Math" panose="02040503050406030204" pitchFamily="18" charset="0"/>
                                        </a:rPr>
                                        <m:t>A</m:t>
                                      </m:r>
                                    </m:e>
                                    <m:sub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&amp;</m:t>
                                  </m:r>
                                  <m:sSubSup>
                                    <m:sSubSupPr>
                                      <m:ctrlPr>
                                        <a:rPr lang="zh-CN" altLang="en-US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zh-CN" altLang="en-US" i="0">
                                          <a:latin typeface="Cambria Math" panose="02040503050406030204" pitchFamily="18" charset="0"/>
                                        </a:rPr>
                                        <m:t>A</m:t>
                                      </m:r>
                                    </m:e>
                                    <m:sub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  <m:sup>
                                      <m:r>
                                        <a:rPr lang="zh-CN" altLang="en-US" i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  <m:e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&amp;⋮</m:t>
                                  </m:r>
                                </m:e>
                                <m:e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&amp;</m:t>
                                  </m:r>
                                  <m:sSubSup>
                                    <m:sSubSupPr>
                                      <m:ctrlPr>
                                        <a:rPr lang="zh-CN" altLang="en-US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zh-CN" altLang="en-US" i="0">
                                          <a:latin typeface="Cambria Math" panose="02040503050406030204" pitchFamily="18" charset="0"/>
                                        </a:rPr>
                                        <m:t>A</m:t>
                                      </m:r>
                                    </m:e>
                                    <m:sub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  <m:sup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sup>
                                  </m:sSubSup>
                                </m:e>
                              </m:eqArr>
                            </m:e>
                          </m:d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plcHide m:val="on"/>
                                  <m:mcs>
                                    <m:mc>
                                      <m:mcPr>
                                        <m:count m:val="4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zh-CN" alt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zh-CN" altLang="en-US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zh-CN" altLang="en-US" i="0">
                                            <a:latin typeface="Cambria Math" panose="02040503050406030204" pitchFamily="18" charset="0"/>
                                          </a:rPr>
                                          <m:t>B</m:t>
                                        </m:r>
                                      </m:e>
                                      <m:sub>
                                        <m:r>
                                          <a:rPr lang="zh-CN" altLang="en-US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zh-CN" altLang="en-US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i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sub>
                                        <m:r>
                                          <a:rPr lang="zh-CN" altLang="en-US" i="0">
                                            <a:latin typeface="Cambria Math" panose="02040503050406030204" pitchFamily="18" charset="0"/>
                                          </a:rPr>
                                          <m:t>13×12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⋯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zh-CN" altLang="en-US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i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sub>
                                        <m:r>
                                          <a:rPr lang="zh-CN" altLang="en-US" i="0">
                                            <a:latin typeface="Cambria Math" panose="02040503050406030204" pitchFamily="18" charset="0"/>
                                          </a:rPr>
                                          <m:t>13×12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zh-CN" altLang="en-US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zh-CN" altLang="en-US" i="0">
                                            <a:latin typeface="Cambria Math" panose="02040503050406030204" pitchFamily="18" charset="0"/>
                                          </a:rPr>
                                          <m:t>A</m:t>
                                        </m:r>
                                      </m:e>
                                      <m:sub>
                                        <m:r>
                                          <a:rPr lang="zh-CN" altLang="en-US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zh-CN" altLang="en-US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zh-CN" altLang="en-US" i="0">
                                            <a:latin typeface="Cambria Math" panose="02040503050406030204" pitchFamily="18" charset="0"/>
                                          </a:rPr>
                                          <m:t>B</m:t>
                                        </m:r>
                                      </m:e>
                                      <m:sub>
                                        <m:r>
                                          <a:rPr lang="zh-CN" altLang="en-US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zh-CN" altLang="en-US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zh-CN" altLang="en-US" i="0">
                                            <a:latin typeface="Cambria Math" panose="02040503050406030204" pitchFamily="18" charset="0"/>
                                          </a:rPr>
                                          <m:t>B</m:t>
                                        </m:r>
                                      </m:e>
                                      <m:sub>
                                        <m:r>
                                          <a:rPr lang="zh-CN" altLang="en-US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⋯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zh-CN" altLang="en-US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i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sub>
                                        <m:r>
                                          <a:rPr lang="zh-CN" altLang="en-US" i="0">
                                            <a:latin typeface="Cambria Math" panose="02040503050406030204" pitchFamily="18" charset="0"/>
                                          </a:rPr>
                                          <m:t>13×12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  <m:e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  <m:e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⋱</m:t>
                                    </m:r>
                                  </m:e>
                                  <m:e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</m:m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zh-CN" altLang="en-US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zh-CN" altLang="en-US" i="0">
                                            <a:latin typeface="Cambria Math" panose="02040503050406030204" pitchFamily="18" charset="0"/>
                                          </a:rPr>
                                          <m:t>A</m:t>
                                        </m:r>
                                      </m:e>
                                      <m:sub>
                                        <m:r>
                                          <a:rPr lang="zh-CN" altLang="en-US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  <m:sup>
                                        <m:r>
                                          <a:rPr lang="zh-CN" altLang="en-US" i="1">
                                            <a:latin typeface="Cambria Math" panose="02040503050406030204" pitchFamily="18" charset="0"/>
                                          </a:rPr>
                                          <m:t>𝑁</m:t>
                                        </m:r>
                                        <m:r>
                                          <a:rPr lang="zh-CN" altLang="en-US" i="0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sup>
                                    </m:sSubSup>
                                    <m:sSub>
                                      <m:sSubPr>
                                        <m:ctrlPr>
                                          <a:rPr lang="zh-CN" altLang="en-US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zh-CN" altLang="en-US" i="0">
                                            <a:latin typeface="Cambria Math" panose="02040503050406030204" pitchFamily="18" charset="0"/>
                                          </a:rPr>
                                          <m:t>B</m:t>
                                        </m:r>
                                      </m:e>
                                      <m:sub>
                                        <m:r>
                                          <a:rPr lang="zh-CN" altLang="en-US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zh-CN" altLang="en-US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zh-CN" altLang="en-US" i="0">
                                            <a:latin typeface="Cambria Math" panose="02040503050406030204" pitchFamily="18" charset="0"/>
                                          </a:rPr>
                                          <m:t>A</m:t>
                                        </m:r>
                                      </m:e>
                                      <m:sub>
                                        <m:r>
                                          <a:rPr lang="zh-CN" altLang="en-US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  <m:sup>
                                        <m:r>
                                          <a:rPr lang="zh-CN" altLang="en-US" i="1">
                                            <a:latin typeface="Cambria Math" panose="02040503050406030204" pitchFamily="18" charset="0"/>
                                          </a:rPr>
                                          <m:t>𝑁</m:t>
                                        </m:r>
                                        <m:r>
                                          <a:rPr lang="zh-CN" altLang="en-US" i="0">
                                            <a:latin typeface="Cambria Math" panose="02040503050406030204" pitchFamily="18" charset="0"/>
                                          </a:rPr>
                                          <m:t>−2</m:t>
                                        </m:r>
                                      </m:sup>
                                    </m:sSubSup>
                                    <m:sSub>
                                      <m:sSubPr>
                                        <m:ctrlPr>
                                          <a:rPr lang="zh-CN" altLang="en-US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zh-CN" altLang="en-US" i="0">
                                            <a:latin typeface="Cambria Math" panose="02040503050406030204" pitchFamily="18" charset="0"/>
                                          </a:rPr>
                                          <m:t>B</m:t>
                                        </m:r>
                                      </m:e>
                                      <m:sub>
                                        <m:r>
                                          <a:rPr lang="zh-CN" altLang="en-US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⋯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zh-CN" altLang="en-US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zh-CN" altLang="en-US" i="0">
                                            <a:latin typeface="Cambria Math" panose="02040503050406030204" pitchFamily="18" charset="0"/>
                                          </a:rPr>
                                          <m:t>B</m:t>
                                        </m:r>
                                      </m:e>
                                      <m:sub>
                                        <m:r>
                                          <a:rPr lang="zh-CN" altLang="en-US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d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𝑈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#</m:t>
                          </m:r>
                        </m:e>
                      </m:eqAr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6" name="文本框 55">
                <a:extLst>
                  <a:ext uri="{FF2B5EF4-FFF2-40B4-BE49-F238E27FC236}">
                    <a16:creationId xmlns:a16="http://schemas.microsoft.com/office/drawing/2014/main" id="{B5038F78-56B4-4B42-83E9-3FB4E92E3D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0" y="1382744"/>
                <a:ext cx="6096000" cy="120872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文本框 57">
                <a:extLst>
                  <a:ext uri="{FF2B5EF4-FFF2-40B4-BE49-F238E27FC236}">
                    <a16:creationId xmlns:a16="http://schemas.microsoft.com/office/drawing/2014/main" id="{858C8545-FD2B-4B7E-80EC-6D232281E773}"/>
                  </a:ext>
                </a:extLst>
              </p:cNvPr>
              <p:cNvSpPr txBox="1"/>
              <p:nvPr/>
            </p:nvSpPr>
            <p:spPr>
              <a:xfrm>
                <a:off x="2556781" y="4163193"/>
                <a:ext cx="1952628" cy="12462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zh-CN" alt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eqArrPr>
                        <m:e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&amp;</m:t>
                          </m:r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qp</m:t>
                              </m:r>
                            </m:sub>
                          </m:s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zh-CN" alt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zh-CN" altLang="en-US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r>
                                        <a:rPr lang="zh-CN" altLang="en-US" i="0">
                                          <a:latin typeface="Cambria Math" panose="02040503050406030204" pitchFamily="18" charset="0"/>
                                        </a:rPr>
                                        <m:t>&amp;</m:t>
                                      </m:r>
                                      <m:sSub>
                                        <m:sSubPr>
                                          <m:ctrlPr>
                                            <a:rPr lang="zh-CN" altLang="en-US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zh-CN" altLang="en-US" i="0">
                                              <a:latin typeface="Cambria Math" panose="02040503050406030204" pitchFamily="18" charset="0"/>
                                            </a:rPr>
                                            <m:t>A</m:t>
                                          </m:r>
                                        </m:e>
                                        <m:sub>
                                          <m: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lang="zh-CN" altLang="en-US" i="0">
                                          <a:latin typeface="Cambria Math" panose="02040503050406030204" pitchFamily="18" charset="0"/>
                                        </a:rPr>
                                        <m:t>&amp;</m:t>
                                      </m:r>
                                      <m:sSubSup>
                                        <m:sSubSupPr>
                                          <m:ctrlPr>
                                            <a:rPr lang="zh-CN" altLang="en-US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zh-CN" altLang="en-US" i="0">
                                              <a:latin typeface="Cambria Math" panose="02040503050406030204" pitchFamily="18" charset="0"/>
                                            </a:rPr>
                                            <m:t>A</m:t>
                                          </m:r>
                                        </m:e>
                                        <m:sub>
                                          <m: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  <m:sup>
                                          <m:r>
                                            <a:rPr lang="zh-CN" altLang="en-US" i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</m:e>
                                    <m:e>
                                      <m:r>
                                        <a:rPr lang="zh-CN" altLang="en-US" i="0">
                                          <a:latin typeface="Cambria Math" panose="02040503050406030204" pitchFamily="18" charset="0"/>
                                        </a:rPr>
                                        <m:t>&amp;⋮</m:t>
                                      </m:r>
                                    </m:e>
                                    <m:e>
                                      <m:r>
                                        <a:rPr lang="zh-CN" altLang="en-US" i="0">
                                          <a:latin typeface="Cambria Math" panose="02040503050406030204" pitchFamily="18" charset="0"/>
                                        </a:rPr>
                                        <m:t>&amp;</m:t>
                                      </m:r>
                                      <m:sSubSup>
                                        <m:sSubSupPr>
                                          <m:ctrlPr>
                                            <a:rPr lang="zh-CN" altLang="en-US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zh-CN" altLang="en-US" i="0">
                                              <a:latin typeface="Cambria Math" panose="02040503050406030204" pitchFamily="18" charset="0"/>
                                            </a:rPr>
                                            <m:t>A</m:t>
                                          </m:r>
                                        </m:e>
                                        <m:sub>
                                          <m: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  <m:sup>
                                          <m: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</m:sup>
                                      </m:sSubSup>
                                    </m:e>
                                  </m:eqArr>
                                </m:e>
                              </m:d>
                            </m:e>
                            <m: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13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×13</m:t>
                              </m:r>
                            </m:sub>
                          </m:s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#</m:t>
                          </m:r>
                        </m:e>
                      </m:eqAr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8" name="文本框 57">
                <a:extLst>
                  <a:ext uri="{FF2B5EF4-FFF2-40B4-BE49-F238E27FC236}">
                    <a16:creationId xmlns:a16="http://schemas.microsoft.com/office/drawing/2014/main" id="{858C8545-FD2B-4B7E-80EC-6D232281E7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6781" y="4163193"/>
                <a:ext cx="1952628" cy="124623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文本框 59">
                <a:extLst>
                  <a:ext uri="{FF2B5EF4-FFF2-40B4-BE49-F238E27FC236}">
                    <a16:creationId xmlns:a16="http://schemas.microsoft.com/office/drawing/2014/main" id="{345A1818-A25D-4C20-9E12-07B403C3BFBE}"/>
                  </a:ext>
                </a:extLst>
              </p:cNvPr>
              <p:cNvSpPr txBox="1"/>
              <p:nvPr/>
            </p:nvSpPr>
            <p:spPr>
              <a:xfrm>
                <a:off x="6096000" y="4237314"/>
                <a:ext cx="5038725" cy="11975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zh-CN" alt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eqArrPr>
                        <m:e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&amp;</m:t>
                          </m:r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qp</m:t>
                              </m:r>
                            </m:sub>
                          </m:s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zh-CN" alt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plcHide m:val="on"/>
                                      <m:mcs>
                                        <m:mc>
                                          <m:mcPr>
                                            <m:count m:val="4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zh-CN" altLang="en-US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zh-CN" altLang="en-US" i="1">
                                                <a:solidFill>
                                                  <a:srgbClr val="836967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zh-CN" altLang="en-US" i="0">
                                                <a:latin typeface="Cambria Math" panose="02040503050406030204" pitchFamily="18" charset="0"/>
                                              </a:rPr>
                                              <m:t>B</m:t>
                                            </m:r>
                                          </m:e>
                                          <m:sub>
                                            <m:r>
                                              <a:rPr lang="zh-CN" altLang="en-US" i="1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zh-CN" altLang="en-US" i="1">
                                                <a:solidFill>
                                                  <a:srgbClr val="836967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zh-CN" altLang="en-US" i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sub>
                                            <m:r>
                                              <a:rPr lang="zh-CN" altLang="en-US" i="0">
                                                <a:latin typeface="Cambria Math" panose="02040503050406030204" pitchFamily="18" charset="0"/>
                                              </a:rPr>
                                              <m:t>13×12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r>
                                          <a:rPr lang="zh-CN" altLang="en-US" i="0">
                                            <a:latin typeface="Cambria Math" panose="02040503050406030204" pitchFamily="18" charset="0"/>
                                          </a:rPr>
                                          <m:t>⋯</m:t>
                                        </m:r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zh-CN" altLang="en-US" i="1">
                                                <a:solidFill>
                                                  <a:srgbClr val="836967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zh-CN" altLang="en-US" i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sub>
                                            <m:r>
                                              <a:rPr lang="zh-CN" altLang="en-US" i="0">
                                                <a:latin typeface="Cambria Math" panose="02040503050406030204" pitchFamily="18" charset="0"/>
                                              </a:rPr>
                                              <m:t>13×12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zh-CN" altLang="en-US" i="1">
                                                <a:solidFill>
                                                  <a:srgbClr val="836967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zh-CN" altLang="en-US" i="0">
                                                <a:latin typeface="Cambria Math" panose="02040503050406030204" pitchFamily="18" charset="0"/>
                                              </a:rPr>
                                              <m:t>A</m:t>
                                            </m:r>
                                          </m:e>
                                          <m:sub>
                                            <m:r>
                                              <a:rPr lang="zh-CN" altLang="en-US" i="1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zh-CN" altLang="en-US" i="1">
                                                <a:solidFill>
                                                  <a:srgbClr val="836967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zh-CN" altLang="en-US" i="0">
                                                <a:latin typeface="Cambria Math" panose="02040503050406030204" pitchFamily="18" charset="0"/>
                                              </a:rPr>
                                              <m:t>B</m:t>
                                            </m:r>
                                          </m:e>
                                          <m:sub>
                                            <m:r>
                                              <a:rPr lang="zh-CN" altLang="en-US" i="1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zh-CN" altLang="en-US" i="1">
                                                <a:solidFill>
                                                  <a:srgbClr val="836967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zh-CN" altLang="en-US" i="0">
                                                <a:latin typeface="Cambria Math" panose="02040503050406030204" pitchFamily="18" charset="0"/>
                                              </a:rPr>
                                              <m:t>B</m:t>
                                            </m:r>
                                          </m:e>
                                          <m:sub>
                                            <m:r>
                                              <a:rPr lang="zh-CN" altLang="en-US" i="1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r>
                                          <a:rPr lang="zh-CN" altLang="en-US" i="0">
                                            <a:latin typeface="Cambria Math" panose="02040503050406030204" pitchFamily="18" charset="0"/>
                                          </a:rPr>
                                          <m:t>⋯</m:t>
                                        </m:r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zh-CN" altLang="en-US" i="1">
                                                <a:solidFill>
                                                  <a:srgbClr val="836967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zh-CN" altLang="en-US" i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sub>
                                            <m:r>
                                              <a:rPr lang="zh-CN" altLang="en-US" i="0">
                                                <a:latin typeface="Cambria Math" panose="02040503050406030204" pitchFamily="18" charset="0"/>
                                              </a:rPr>
                                              <m:t>13×12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  <m:mr>
                                      <m:e>
                                        <m:r>
                                          <a:rPr lang="zh-CN" altLang="en-US" i="0">
                                            <a:latin typeface="Cambria Math" panose="02040503050406030204" pitchFamily="18" charset="0"/>
                                          </a:rPr>
                                          <m:t>⋮</m:t>
                                        </m:r>
                                      </m:e>
                                      <m:e>
                                        <m:r>
                                          <a:rPr lang="zh-CN" altLang="en-US" i="0">
                                            <a:latin typeface="Cambria Math" panose="02040503050406030204" pitchFamily="18" charset="0"/>
                                          </a:rPr>
                                          <m:t>⋮</m:t>
                                        </m:r>
                                      </m:e>
                                      <m:e>
                                        <m:r>
                                          <a:rPr lang="zh-CN" altLang="en-US" i="0">
                                            <a:latin typeface="Cambria Math" panose="02040503050406030204" pitchFamily="18" charset="0"/>
                                          </a:rPr>
                                          <m:t>⋱</m:t>
                                        </m:r>
                                      </m:e>
                                      <m:e>
                                        <m:r>
                                          <a:rPr lang="zh-CN" altLang="en-US" i="0">
                                            <a:latin typeface="Cambria Math" panose="02040503050406030204" pitchFamily="18" charset="0"/>
                                          </a:rPr>
                                          <m:t>⋮</m:t>
                                        </m:r>
                                      </m:e>
                                    </m:mr>
                                    <m:mr>
                                      <m:e>
                                        <m:sSubSup>
                                          <m:sSubSupPr>
                                            <m:ctrlPr>
                                              <a:rPr lang="zh-CN" altLang="en-US" i="1">
                                                <a:solidFill>
                                                  <a:srgbClr val="836967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zh-CN" altLang="en-US" i="0">
                                                <a:latin typeface="Cambria Math" panose="02040503050406030204" pitchFamily="18" charset="0"/>
                                              </a:rPr>
                                              <m:t>A</m:t>
                                            </m:r>
                                          </m:e>
                                          <m:sub>
                                            <m:r>
                                              <a:rPr lang="zh-CN" altLang="en-US" i="1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sub>
                                          <m:sup>
                                            <m:r>
                                              <a:rPr lang="zh-CN" altLang="en-US" i="1">
                                                <a:latin typeface="Cambria Math" panose="02040503050406030204" pitchFamily="18" charset="0"/>
                                              </a:rPr>
                                              <m:t>𝑁</m:t>
                                            </m:r>
                                            <m:r>
                                              <a:rPr lang="zh-CN" altLang="en-US" i="0">
                                                <a:latin typeface="Cambria Math" panose="02040503050406030204" pitchFamily="18" charset="0"/>
                                              </a:rPr>
                                              <m:t>−1</m:t>
                                            </m:r>
                                          </m:sup>
                                        </m:sSubSup>
                                        <m:sSub>
                                          <m:sSubPr>
                                            <m:ctrlPr>
                                              <a:rPr lang="zh-CN" altLang="en-US" i="1">
                                                <a:solidFill>
                                                  <a:srgbClr val="836967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zh-CN" altLang="en-US" i="0">
                                                <a:latin typeface="Cambria Math" panose="02040503050406030204" pitchFamily="18" charset="0"/>
                                              </a:rPr>
                                              <m:t>B</m:t>
                                            </m:r>
                                          </m:e>
                                          <m:sub>
                                            <m:r>
                                              <a:rPr lang="zh-CN" altLang="en-US" i="1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sSubSup>
                                          <m:sSubSupPr>
                                            <m:ctrlPr>
                                              <a:rPr lang="zh-CN" altLang="en-US" i="1">
                                                <a:solidFill>
                                                  <a:srgbClr val="836967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zh-CN" altLang="en-US" i="0">
                                                <a:latin typeface="Cambria Math" panose="02040503050406030204" pitchFamily="18" charset="0"/>
                                              </a:rPr>
                                              <m:t>A</m:t>
                                            </m:r>
                                          </m:e>
                                          <m:sub>
                                            <m:r>
                                              <a:rPr lang="zh-CN" altLang="en-US" i="1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sub>
                                          <m:sup>
                                            <m:r>
                                              <a:rPr lang="zh-CN" altLang="en-US" i="1">
                                                <a:latin typeface="Cambria Math" panose="02040503050406030204" pitchFamily="18" charset="0"/>
                                              </a:rPr>
                                              <m:t>𝑁</m:t>
                                            </m:r>
                                            <m:r>
                                              <a:rPr lang="zh-CN" altLang="en-US" i="0">
                                                <a:latin typeface="Cambria Math" panose="02040503050406030204" pitchFamily="18" charset="0"/>
                                              </a:rPr>
                                              <m:t>−2</m:t>
                                            </m:r>
                                          </m:sup>
                                        </m:sSubSup>
                                        <m:sSub>
                                          <m:sSubPr>
                                            <m:ctrlPr>
                                              <a:rPr lang="zh-CN" altLang="en-US" i="1">
                                                <a:solidFill>
                                                  <a:srgbClr val="836967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zh-CN" altLang="en-US" i="0">
                                                <a:latin typeface="Cambria Math" panose="02040503050406030204" pitchFamily="18" charset="0"/>
                                              </a:rPr>
                                              <m:t>B</m:t>
                                            </m:r>
                                          </m:e>
                                          <m:sub>
                                            <m:r>
                                              <a:rPr lang="zh-CN" altLang="en-US" i="1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r>
                                          <a:rPr lang="zh-CN" altLang="en-US" i="0">
                                            <a:latin typeface="Cambria Math" panose="02040503050406030204" pitchFamily="18" charset="0"/>
                                          </a:rPr>
                                          <m:t>⋯</m:t>
                                        </m:r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zh-CN" altLang="en-US" i="1">
                                                <a:solidFill>
                                                  <a:srgbClr val="836967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zh-CN" altLang="en-US" i="0">
                                                <a:latin typeface="Cambria Math" panose="02040503050406030204" pitchFamily="18" charset="0"/>
                                              </a:rPr>
                                              <m:t>B</m:t>
                                            </m:r>
                                          </m:e>
                                          <m:sub>
                                            <m:r>
                                              <a:rPr lang="zh-CN" altLang="en-US" i="1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</m:m>
                                </m:e>
                              </m:d>
                            </m:e>
                            <m: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13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×13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#</m:t>
                          </m:r>
                        </m:e>
                      </m:eqAr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0" name="文本框 59">
                <a:extLst>
                  <a:ext uri="{FF2B5EF4-FFF2-40B4-BE49-F238E27FC236}">
                    <a16:creationId xmlns:a16="http://schemas.microsoft.com/office/drawing/2014/main" id="{345A1818-A25D-4C20-9E12-07B403C3BF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4237314"/>
                <a:ext cx="5038725" cy="119757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9CBFF14F-1F0C-4C2C-8259-7274B6ED736A}"/>
                  </a:ext>
                </a:extLst>
              </p:cNvPr>
              <p:cNvSpPr/>
              <p:nvPr/>
            </p:nvSpPr>
            <p:spPr>
              <a:xfrm>
                <a:off x="5044430" y="3249912"/>
                <a:ext cx="210314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eqArrPr>
                        <m:e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&amp;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qp</m:t>
                              </m:r>
                            </m:sub>
                          </m:sSub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k</m:t>
                              </m:r>
                            </m:sub>
                          </m:s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qp</m:t>
                              </m:r>
                            </m:sub>
                          </m:s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</m:eqAr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9CBFF14F-1F0C-4C2C-8259-7274B6ED73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4430" y="3249912"/>
                <a:ext cx="2103140" cy="369332"/>
              </a:xfrm>
              <a:prstGeom prst="rect">
                <a:avLst/>
              </a:prstGeom>
              <a:blipFill>
                <a:blip r:embed="rId6"/>
                <a:stretch>
                  <a:fillRect b="-327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框 6">
            <a:extLst>
              <a:ext uri="{FF2B5EF4-FFF2-40B4-BE49-F238E27FC236}">
                <a16:creationId xmlns:a16="http://schemas.microsoft.com/office/drawing/2014/main" id="{3A74B264-76CE-44D1-8CF5-0B12AE762009}"/>
              </a:ext>
            </a:extLst>
          </p:cNvPr>
          <p:cNvSpPr txBox="1"/>
          <p:nvPr/>
        </p:nvSpPr>
        <p:spPr>
          <a:xfrm>
            <a:off x="11687396" y="6416182"/>
            <a:ext cx="4180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latin typeface="黑体" panose="02010609060101010101" pitchFamily="49" charset="-122"/>
                <a:ea typeface="黑体" panose="02010609060101010101" pitchFamily="49" charset="-122"/>
              </a:rPr>
              <a:t>14</a:t>
            </a:r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24394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3E12791A-906D-4B58-9FEC-ED543C7ABB56}"/>
              </a:ext>
            </a:extLst>
          </p:cNvPr>
          <p:cNvSpPr txBox="1"/>
          <p:nvPr/>
        </p:nvSpPr>
        <p:spPr>
          <a:xfrm>
            <a:off x="502105" y="938833"/>
            <a:ext cx="609600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200" kern="1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模型预测控制</a:t>
            </a:r>
            <a:r>
              <a:rPr lang="en-US" altLang="zh-CN" sz="2200" kern="1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(MPC)</a:t>
            </a:r>
            <a:r>
              <a:rPr lang="zh-CN" altLang="en-US" sz="2200" kern="1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方法输入求解</a:t>
            </a:r>
            <a:endParaRPr lang="zh-CN" altLang="en-US" sz="22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40754CBC-1600-47F8-BF15-E301EB0269BD}"/>
                  </a:ext>
                </a:extLst>
              </p:cNvPr>
              <p:cNvSpPr txBox="1"/>
              <p:nvPr/>
            </p:nvSpPr>
            <p:spPr>
              <a:xfrm>
                <a:off x="2971800" y="2918283"/>
                <a:ext cx="6248400" cy="5107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zh-CN" alt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eqArrPr>
                        <m:e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&amp;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𝐽</m:t>
                          </m:r>
                          <m:d>
                            <m:d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</m:d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endChr m:val=""/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zh-CN" alt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"/>
                                      <m:ctrlP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zh-CN" altLang="en-US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</m:e>
                                        <m:sub>
                                          <m: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  <m:t>𝑟𝑒𝑓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d>
                                <m:dPr>
                                  <m:ctrlPr>
                                    <a:rPr lang="zh-CN" alt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zh-CN" altLang="en-US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𝑟𝑒𝑓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zh-CN" alt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p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𝑅𝑈</m:t>
                              </m:r>
                            </m:e>
                          </m:d>
                        </m:e>
                      </m:eqAr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40754CBC-1600-47F8-BF15-E301EB0269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1800" y="2918283"/>
                <a:ext cx="6248400" cy="510717"/>
              </a:xfrm>
              <a:prstGeom prst="rect">
                <a:avLst/>
              </a:prstGeom>
              <a:blipFill>
                <a:blip r:embed="rId3"/>
                <a:stretch>
                  <a:fillRect t="-177381" b="-2571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871A5165-15F3-4864-9971-F842CF20E906}"/>
                  </a:ext>
                </a:extLst>
              </p:cNvPr>
              <p:cNvSpPr/>
              <p:nvPr/>
            </p:nvSpPr>
            <p:spPr>
              <a:xfrm>
                <a:off x="5044430" y="1691077"/>
                <a:ext cx="210314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eqArrPr>
                        <m:e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&amp;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qp</m:t>
                              </m:r>
                            </m:sub>
                          </m:sSub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k</m:t>
                              </m:r>
                            </m:sub>
                          </m:s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qp</m:t>
                              </m:r>
                            </m:sub>
                          </m:s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</m:eqAr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871A5165-15F3-4864-9971-F842CF20E9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4430" y="1691077"/>
                <a:ext cx="2103140" cy="369332"/>
              </a:xfrm>
              <a:prstGeom prst="rect">
                <a:avLst/>
              </a:prstGeom>
              <a:blipFill>
                <a:blip r:embed="rId4"/>
                <a:stretch>
                  <a:fillRect b="-327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4F67DDD6-E6E7-4291-8BDD-670C10D6BBF6}"/>
                  </a:ext>
                </a:extLst>
              </p:cNvPr>
              <p:cNvSpPr txBox="1"/>
              <p:nvPr/>
            </p:nvSpPr>
            <p:spPr>
              <a:xfrm>
                <a:off x="3286125" y="4590319"/>
                <a:ext cx="5619750" cy="4744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zh-CN" alt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eqArrPr>
                        <m:e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&amp;</m:t>
                          </m:r>
                          <m:limLow>
                            <m:limLowPr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lim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lim>
                          </m:limLow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p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d>
                            <m:dPr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zh-CN" alt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𝑞𝑝</m:t>
                                  </m:r>
                                </m:sub>
                                <m:sup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  <m:sSub>
                                <m:sSubPr>
                                  <m:ctrlPr>
                                    <a:rPr lang="zh-CN" alt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𝑞𝑝</m:t>
                                  </m:r>
                                </m:sub>
                              </m:s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d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𝑈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p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2</m:t>
                          </m:r>
                          <m:sSubSup>
                            <m:sSubSupPr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𝑞𝑝</m:t>
                              </m:r>
                            </m:sub>
                            <m:sup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  <m:d>
                            <m:dPr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𝑞𝑝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zh-CN" alt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#</m:t>
                          </m:r>
                        </m:e>
                      </m:eqAr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4F67DDD6-E6E7-4291-8BDD-670C10D6BB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6125" y="4590319"/>
                <a:ext cx="5619750" cy="47448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框 6">
            <a:extLst>
              <a:ext uri="{FF2B5EF4-FFF2-40B4-BE49-F238E27FC236}">
                <a16:creationId xmlns:a16="http://schemas.microsoft.com/office/drawing/2014/main" id="{411E8C4A-1184-4565-9D30-4A4D4A22B60B}"/>
              </a:ext>
            </a:extLst>
          </p:cNvPr>
          <p:cNvSpPr txBox="1"/>
          <p:nvPr/>
        </p:nvSpPr>
        <p:spPr>
          <a:xfrm>
            <a:off x="11687396" y="6416182"/>
            <a:ext cx="4180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latin typeface="黑体" panose="02010609060101010101" pitchFamily="49" charset="-122"/>
                <a:ea typeface="黑体" panose="02010609060101010101" pitchFamily="49" charset="-122"/>
              </a:rPr>
              <a:t>15</a:t>
            </a:r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78577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img-blog.csdnimg.cn/20181121141828265.png?x-oss-process=image/watermark,type_ZmFuZ3poZW5naGVpdGk,shadow_10,text_aHR0cHM6Ly9ibG9nLmNzZG4ubmV0L3UwMTM5MTQ0NzE=,size_16,color_FFFFFF,t_70">
            <a:extLst>
              <a:ext uri="{FF2B5EF4-FFF2-40B4-BE49-F238E27FC236}">
                <a16:creationId xmlns:a16="http://schemas.microsoft.com/office/drawing/2014/main" id="{643A7CDD-6E56-4DF9-9582-6348CE6889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4625" y="1828800"/>
            <a:ext cx="6762750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8B029EB9-91D7-4EB0-B13C-54B46497AB77}"/>
              </a:ext>
            </a:extLst>
          </p:cNvPr>
          <p:cNvSpPr txBox="1"/>
          <p:nvPr/>
        </p:nvSpPr>
        <p:spPr>
          <a:xfrm>
            <a:off x="206012" y="6277187"/>
            <a:ext cx="117769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kern="100" dirty="0">
                <a:solidFill>
                  <a:schemeClr val="bg2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图片来源</a:t>
            </a:r>
            <a:r>
              <a:rPr lang="en-US" altLang="zh-CN" sz="1600" kern="100" dirty="0">
                <a:solidFill>
                  <a:schemeClr val="bg2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: https://blog.csdn.net/u013914471/article/details/84324754</a:t>
            </a:r>
            <a:endParaRPr lang="zh-CN" altLang="en-US" sz="1600" dirty="0">
              <a:solidFill>
                <a:schemeClr val="bg2">
                  <a:lumMod val="7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2602C29-B083-4631-9782-1852B0FBA1C0}"/>
              </a:ext>
            </a:extLst>
          </p:cNvPr>
          <p:cNvSpPr txBox="1"/>
          <p:nvPr/>
        </p:nvSpPr>
        <p:spPr>
          <a:xfrm>
            <a:off x="11687396" y="6416182"/>
            <a:ext cx="4180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latin typeface="黑体" panose="02010609060101010101" pitchFamily="49" charset="-122"/>
                <a:ea typeface="黑体" panose="02010609060101010101" pitchFamily="49" charset="-122"/>
              </a:rPr>
              <a:t>16</a:t>
            </a:r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50963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D0A8D8AF-8C64-4761-97DA-89245BEAA65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072640" y="1198790"/>
            <a:ext cx="7724503" cy="495817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2289055B-E4C1-4B2F-B733-CF169426BB52}"/>
              </a:ext>
            </a:extLst>
          </p:cNvPr>
          <p:cNvSpPr txBox="1"/>
          <p:nvPr/>
        </p:nvSpPr>
        <p:spPr>
          <a:xfrm>
            <a:off x="11687396" y="6416182"/>
            <a:ext cx="4180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latin typeface="黑体" panose="02010609060101010101" pitchFamily="49" charset="-122"/>
                <a:ea typeface="黑体" panose="02010609060101010101" pitchFamily="49" charset="-122"/>
              </a:rPr>
              <a:t>17</a:t>
            </a:r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74798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A459E7A7-9871-443B-AB48-5BC777BCE829}"/>
              </a:ext>
            </a:extLst>
          </p:cNvPr>
          <p:cNvSpPr txBox="1"/>
          <p:nvPr/>
        </p:nvSpPr>
        <p:spPr>
          <a:xfrm>
            <a:off x="1155248" y="895290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kern="1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配置代价函数中的权重矩阵</a:t>
            </a:r>
            <a:r>
              <a:rPr lang="en-US" altLang="zh-CN" sz="2000" kern="1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Q</a:t>
            </a:r>
            <a:r>
              <a:rPr lang="zh-CN" altLang="en-US" sz="2000" kern="1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为</a:t>
            </a:r>
            <a:endParaRPr lang="zh-CN" altLang="en-US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E7C8047B-87BA-463D-83D0-25128F21D946}"/>
                  </a:ext>
                </a:extLst>
              </p:cNvPr>
              <p:cNvSpPr/>
              <p:nvPr/>
            </p:nvSpPr>
            <p:spPr>
              <a:xfrm>
                <a:off x="3981863" y="4430621"/>
                <a:ext cx="4228273" cy="4177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zh-CN" altLang="en-US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=[0,0,0,0,0,0.24,0,0,0,0,0,0,−9.8</m:t>
                      </m:r>
                      <m:sSup>
                        <m:sSup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]"/>
                              <m:endChr m:val=""/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zh-CN" altLang="en-US" i="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E7C8047B-87BA-463D-83D0-25128F21D94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1863" y="4430621"/>
                <a:ext cx="4228273" cy="417743"/>
              </a:xfrm>
              <a:prstGeom prst="rect">
                <a:avLst/>
              </a:prstGeom>
              <a:blipFill>
                <a:blip r:embed="rId3"/>
                <a:stretch>
                  <a:fillRect t="-101471" r="-3890" b="-17058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框 6">
            <a:extLst>
              <a:ext uri="{FF2B5EF4-FFF2-40B4-BE49-F238E27FC236}">
                <a16:creationId xmlns:a16="http://schemas.microsoft.com/office/drawing/2014/main" id="{26269219-B094-45C4-9D17-92A1DE2A6BF1}"/>
              </a:ext>
            </a:extLst>
          </p:cNvPr>
          <p:cNvSpPr txBox="1"/>
          <p:nvPr/>
        </p:nvSpPr>
        <p:spPr>
          <a:xfrm>
            <a:off x="1155248" y="3841013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kern="1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设置初始状态为</a:t>
            </a:r>
            <a:endParaRPr lang="zh-CN" altLang="en-US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D0F74DC-7AEA-4F2E-81BC-4B1F8A0265DC}"/>
              </a:ext>
            </a:extLst>
          </p:cNvPr>
          <p:cNvSpPr txBox="1"/>
          <p:nvPr/>
        </p:nvSpPr>
        <p:spPr>
          <a:xfrm>
            <a:off x="1151840" y="4910078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kern="1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设置期望状态为</a:t>
            </a:r>
            <a:endParaRPr lang="zh-CN" altLang="en-US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8843611F-A07C-4F1D-9042-AA89E4A44E83}"/>
                  </a:ext>
                </a:extLst>
              </p:cNvPr>
              <p:cNvSpPr/>
              <p:nvPr/>
            </p:nvSpPr>
            <p:spPr>
              <a:xfrm>
                <a:off x="3291545" y="1444093"/>
                <a:ext cx="5608908" cy="238885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zh-CN" altLang="en-US" sz="1200">
                          <a:latin typeface="Cambria Math" panose="02040503050406030204" pitchFamily="18" charset="0"/>
                        </a:rPr>
                        <m:t>Q</m:t>
                      </m:r>
                      <m:r>
                        <a:rPr lang="zh-CN" altLang="en-US" sz="1200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en-US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3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sz="12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0.2</m:t>
                                </m:r>
                              </m:e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e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1200" dirty="0"/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8843611F-A07C-4F1D-9042-AA89E4A44E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1545" y="1444093"/>
                <a:ext cx="5608908" cy="238885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8564AD87-89BB-4F56-8324-8C690B9EC95E}"/>
                  </a:ext>
                </a:extLst>
              </p:cNvPr>
              <p:cNvSpPr/>
              <p:nvPr/>
            </p:nvSpPr>
            <p:spPr>
              <a:xfrm>
                <a:off x="3870165" y="5531585"/>
                <a:ext cx="4451668" cy="4475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zh-CN" altLang="en-US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zh-CN" altLang="en-US" i="0">
                              <a:latin typeface="Cambria Math" panose="02040503050406030204" pitchFamily="18" charset="0"/>
                            </a:rPr>
                            <m:t>re</m:t>
                          </m:r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f</m:t>
                              </m:r>
                            </m:e>
                            <m: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=[0,0,0,5,5,0.24,0,0,0,0,0,0,−9.8</m:t>
                      </m:r>
                      <m:sSup>
                        <m:sSup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]"/>
                              <m:endChr m:val=""/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zh-CN" altLang="en-US" i="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8564AD87-89BB-4F56-8324-8C690B9EC95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0165" y="5531585"/>
                <a:ext cx="4451668" cy="447558"/>
              </a:xfrm>
              <a:prstGeom prst="rect">
                <a:avLst/>
              </a:prstGeom>
              <a:blipFill>
                <a:blip r:embed="rId5"/>
                <a:stretch>
                  <a:fillRect t="-93243" r="-3699" b="-14864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文本框 10">
            <a:extLst>
              <a:ext uri="{FF2B5EF4-FFF2-40B4-BE49-F238E27FC236}">
                <a16:creationId xmlns:a16="http://schemas.microsoft.com/office/drawing/2014/main" id="{0A40E189-AB70-47C9-B8B4-59F41F3DF6AC}"/>
              </a:ext>
            </a:extLst>
          </p:cNvPr>
          <p:cNvSpPr txBox="1"/>
          <p:nvPr/>
        </p:nvSpPr>
        <p:spPr>
          <a:xfrm>
            <a:off x="11687396" y="6416182"/>
            <a:ext cx="4180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latin typeface="黑体" panose="02010609060101010101" pitchFamily="49" charset="-122"/>
                <a:ea typeface="黑体" panose="02010609060101010101" pitchFamily="49" charset="-122"/>
              </a:rPr>
              <a:t>18</a:t>
            </a:r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43568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>
            <a:extLst>
              <a:ext uri="{FF2B5EF4-FFF2-40B4-BE49-F238E27FC236}">
                <a16:creationId xmlns:a16="http://schemas.microsoft.com/office/drawing/2014/main" id="{0A653D84-1C3F-4000-9F63-D32A5C810CD4}"/>
              </a:ext>
            </a:extLst>
          </p:cNvPr>
          <p:cNvSpPr txBox="1"/>
          <p:nvPr/>
        </p:nvSpPr>
        <p:spPr>
          <a:xfrm>
            <a:off x="2534924" y="3429000"/>
            <a:ext cx="142589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1400" kern="100" dirty="0">
                <a:effectLst/>
                <a:latin typeface="Arial" panose="020B0604020202020204" pitchFamily="34" charset="0"/>
                <a:ea typeface="黑体" panose="02010609060101010101" pitchFamily="49" charset="-122"/>
                <a:cs typeface="Times New Roman" panose="02020603050405020304" pitchFamily="18" charset="0"/>
              </a:rPr>
              <a:t>图</a:t>
            </a:r>
            <a:r>
              <a:rPr lang="en-US" altLang="zh-CN" sz="1400" kern="100" dirty="0">
                <a:effectLst/>
                <a:latin typeface="Arial" panose="020B0604020202020204" pitchFamily="34" charset="0"/>
                <a:ea typeface="黑体" panose="02010609060101010101" pitchFamily="49" charset="-122"/>
                <a:cs typeface="Times New Roman" panose="02020603050405020304" pitchFamily="18" charset="0"/>
              </a:rPr>
              <a:t>(a) </a:t>
            </a:r>
            <a:r>
              <a:rPr lang="zh-CN" altLang="zh-CN" sz="1400" kern="100" dirty="0">
                <a:effectLst/>
                <a:latin typeface="Arial" panose="020B0604020202020204" pitchFamily="34" charset="0"/>
                <a:ea typeface="黑体" panose="02010609060101010101" pitchFamily="49" charset="-122"/>
                <a:cs typeface="Times New Roman" panose="02020603050405020304" pitchFamily="18" charset="0"/>
              </a:rPr>
              <a:t>旋转角</a:t>
            </a:r>
            <a:endParaRPr lang="zh-CN" altLang="en-US" sz="1400" dirty="0"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A614C4D-8E79-4DB9-9F6C-0BD89714DAA7}"/>
              </a:ext>
            </a:extLst>
          </p:cNvPr>
          <p:cNvSpPr txBox="1"/>
          <p:nvPr/>
        </p:nvSpPr>
        <p:spPr>
          <a:xfrm>
            <a:off x="8188967" y="3429000"/>
            <a:ext cx="26839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54000"/>
            <a:r>
              <a:rPr lang="zh-CN" altLang="zh-CN" sz="1400" kern="100" dirty="0">
                <a:latin typeface="Arial" panose="020B0604020202020204" pitchFamily="34" charset="0"/>
                <a:ea typeface="黑体" panose="02010609060101010101" pitchFamily="49" charset="-122"/>
                <a:cs typeface="Times New Roman" panose="02020603050405020304" pitchFamily="18" charset="0"/>
              </a:rPr>
              <a:t>图</a:t>
            </a:r>
            <a:r>
              <a:rPr lang="en-US" altLang="zh-CN" sz="1400" kern="100" dirty="0">
                <a:latin typeface="Arial" panose="020B0604020202020204" pitchFamily="34" charset="0"/>
                <a:ea typeface="黑体" panose="02010609060101010101" pitchFamily="49" charset="-122"/>
                <a:cs typeface="Times New Roman" panose="02020603050405020304" pitchFamily="18" charset="0"/>
              </a:rPr>
              <a:t>(b) </a:t>
            </a:r>
            <a:r>
              <a:rPr lang="zh-CN" altLang="zh-CN" sz="1400" kern="100" dirty="0">
                <a:latin typeface="Arial" panose="020B0604020202020204" pitchFamily="34" charset="0"/>
                <a:ea typeface="黑体" panose="02010609060101010101" pitchFamily="49" charset="-122"/>
                <a:cs typeface="Times New Roman" panose="02020603050405020304" pitchFamily="18" charset="0"/>
              </a:rPr>
              <a:t>质心位置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053C63E-A217-4F90-B77D-6B6BBA07A3B9}"/>
              </a:ext>
            </a:extLst>
          </p:cNvPr>
          <p:cNvSpPr txBox="1"/>
          <p:nvPr/>
        </p:nvSpPr>
        <p:spPr>
          <a:xfrm>
            <a:off x="2093137" y="6189399"/>
            <a:ext cx="28632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54000"/>
            <a:r>
              <a:rPr lang="zh-CN" altLang="zh-CN" sz="1400" kern="100" dirty="0">
                <a:latin typeface="Arial" panose="020B0604020202020204" pitchFamily="34" charset="0"/>
                <a:ea typeface="黑体" panose="02010609060101010101" pitchFamily="49" charset="-122"/>
                <a:cs typeface="Times New Roman" panose="02020603050405020304" pitchFamily="18" charset="0"/>
              </a:rPr>
              <a:t>图</a:t>
            </a:r>
            <a:r>
              <a:rPr lang="en-US" altLang="zh-CN" sz="1400" kern="100" dirty="0">
                <a:latin typeface="Arial" panose="020B0604020202020204" pitchFamily="34" charset="0"/>
                <a:ea typeface="黑体" panose="02010609060101010101" pitchFamily="49" charset="-122"/>
                <a:cs typeface="Times New Roman" panose="02020603050405020304" pitchFamily="18" charset="0"/>
              </a:rPr>
              <a:t>(c)</a:t>
            </a:r>
            <a:r>
              <a:rPr lang="zh-CN" altLang="zh-CN" sz="1400" kern="100" dirty="0">
                <a:latin typeface="Arial" panose="020B0604020202020204" pitchFamily="34" charset="0"/>
                <a:ea typeface="黑体" panose="02010609060101010101" pitchFamily="49" charset="-122"/>
                <a:cs typeface="Times New Roman" panose="02020603050405020304" pitchFamily="18" charset="0"/>
              </a:rPr>
              <a:t>旋转角速度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8FBAF82-9100-4E06-87D8-521294D2C9AA}"/>
              </a:ext>
            </a:extLst>
          </p:cNvPr>
          <p:cNvSpPr txBox="1"/>
          <p:nvPr/>
        </p:nvSpPr>
        <p:spPr>
          <a:xfrm>
            <a:off x="8188967" y="6189399"/>
            <a:ext cx="28860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54000"/>
            <a:r>
              <a:rPr lang="zh-CN" altLang="zh-CN" sz="1400" kern="100" dirty="0">
                <a:latin typeface="Arial" panose="020B0604020202020204" pitchFamily="34" charset="0"/>
                <a:ea typeface="黑体" panose="02010609060101010101" pitchFamily="49" charset="-122"/>
                <a:cs typeface="Times New Roman" panose="02020603050405020304" pitchFamily="18" charset="0"/>
              </a:rPr>
              <a:t>图</a:t>
            </a:r>
            <a:r>
              <a:rPr lang="en-US" altLang="zh-CN" sz="1400" kern="100" dirty="0">
                <a:latin typeface="Arial" panose="020B0604020202020204" pitchFamily="34" charset="0"/>
                <a:ea typeface="黑体" panose="02010609060101010101" pitchFamily="49" charset="-122"/>
                <a:cs typeface="Times New Roman" panose="02020603050405020304" pitchFamily="18" charset="0"/>
              </a:rPr>
              <a:t>(d) </a:t>
            </a:r>
            <a:r>
              <a:rPr lang="zh-CN" altLang="zh-CN" sz="1400" kern="100" dirty="0">
                <a:latin typeface="Arial" panose="020B0604020202020204" pitchFamily="34" charset="0"/>
                <a:ea typeface="黑体" panose="02010609060101010101" pitchFamily="49" charset="-122"/>
                <a:cs typeface="Times New Roman" panose="02020603050405020304" pitchFamily="18" charset="0"/>
              </a:rPr>
              <a:t>质心速度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D7B1C6FB-B78B-4DE0-97D6-0736D5108B65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125" y="800812"/>
            <a:ext cx="3339961" cy="25768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2DB050F6-841D-4FC7-B430-CC9F3440464F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6594" y="800813"/>
            <a:ext cx="4376281" cy="26281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BF4F73F1-AD88-40BC-B36E-30E61B803156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126" y="3753700"/>
            <a:ext cx="3339960" cy="2370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9DE83A65-8DEF-4EB3-87EF-0F3DCE85F567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5652" y="3663699"/>
            <a:ext cx="3637222" cy="2598778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9562C9C0-42FD-4009-9A03-25E8CABFEEEF}"/>
                  </a:ext>
                </a:extLst>
              </p:cNvPr>
              <p:cNvSpPr/>
              <p:nvPr/>
            </p:nvSpPr>
            <p:spPr>
              <a:xfrm>
                <a:off x="3701141" y="3322571"/>
                <a:ext cx="4451668" cy="4475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zh-CN" altLang="en-US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zh-CN" altLang="en-US" i="0">
                              <a:latin typeface="Cambria Math" panose="02040503050406030204" pitchFamily="18" charset="0"/>
                            </a:rPr>
                            <m:t>re</m:t>
                          </m:r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f</m:t>
                              </m:r>
                            </m:e>
                            <m: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=[0,0,0,5,5,0.24,0,0,0,0,0,0,−9.8</m:t>
                      </m:r>
                      <m:sSup>
                        <m:sSup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]"/>
                              <m:endChr m:val=""/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zh-CN" altLang="en-US" i="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9562C9C0-42FD-4009-9A03-25E8CABFEE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1141" y="3322571"/>
                <a:ext cx="4451668" cy="447558"/>
              </a:xfrm>
              <a:prstGeom prst="rect">
                <a:avLst/>
              </a:prstGeom>
              <a:blipFill>
                <a:blip r:embed="rId7"/>
                <a:stretch>
                  <a:fillRect t="-94521" r="-3836" b="-1520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文本框 19">
            <a:extLst>
              <a:ext uri="{FF2B5EF4-FFF2-40B4-BE49-F238E27FC236}">
                <a16:creationId xmlns:a16="http://schemas.microsoft.com/office/drawing/2014/main" id="{01E4B6E2-BD63-4180-9249-036E11555E35}"/>
              </a:ext>
            </a:extLst>
          </p:cNvPr>
          <p:cNvSpPr txBox="1"/>
          <p:nvPr/>
        </p:nvSpPr>
        <p:spPr>
          <a:xfrm>
            <a:off x="11687396" y="6416182"/>
            <a:ext cx="4180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latin typeface="黑体" panose="02010609060101010101" pitchFamily="49" charset="-122"/>
                <a:ea typeface="黑体" panose="02010609060101010101" pitchFamily="49" charset="-122"/>
              </a:rPr>
              <a:t>19</a:t>
            </a:r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81950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>
            <a:extLst>
              <a:ext uri="{FF2B5EF4-FFF2-40B4-BE49-F238E27FC236}">
                <a16:creationId xmlns:a16="http://schemas.microsoft.com/office/drawing/2014/main" id="{01E4B6E2-BD63-4180-9249-036E11555E35}"/>
              </a:ext>
            </a:extLst>
          </p:cNvPr>
          <p:cNvSpPr txBox="1"/>
          <p:nvPr/>
        </p:nvSpPr>
        <p:spPr>
          <a:xfrm>
            <a:off x="11687396" y="6416182"/>
            <a:ext cx="4180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latin typeface="黑体" panose="02010609060101010101" pitchFamily="49" charset="-122"/>
                <a:ea typeface="黑体" panose="02010609060101010101" pitchFamily="49" charset="-122"/>
              </a:rPr>
              <a:t>20</a:t>
            </a:r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2" name="仿真视频">
            <a:hlinkClick r:id="" action="ppaction://media"/>
            <a:extLst>
              <a:ext uri="{FF2B5EF4-FFF2-40B4-BE49-F238E27FC236}">
                <a16:creationId xmlns:a16="http://schemas.microsoft.com/office/drawing/2014/main" id="{388FF99A-DC2C-493D-86AD-13B3BD3B288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31817" y="789814"/>
            <a:ext cx="10671434" cy="5795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669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47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>
            <a:extLst>
              <a:ext uri="{FF2B5EF4-FFF2-40B4-BE49-F238E27FC236}">
                <a16:creationId xmlns:a16="http://schemas.microsoft.com/office/drawing/2014/main" id="{2B1F95B2-2AFD-4707-82DE-0A11605DD049}"/>
              </a:ext>
            </a:extLst>
          </p:cNvPr>
          <p:cNvSpPr txBox="1"/>
          <p:nvPr/>
        </p:nvSpPr>
        <p:spPr>
          <a:xfrm>
            <a:off x="341735" y="356684"/>
            <a:ext cx="37285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Arial" panose="020B0604020202020204" pitchFamily="34" charset="0"/>
                <a:ea typeface="黑体" panose="02010609060101010101" pitchFamily="49" charset="-122"/>
              </a:rPr>
              <a:t>参考资料</a:t>
            </a:r>
            <a:endParaRPr lang="en-US" altLang="zh-CN" sz="2400" dirty="0"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2E5A3882-AE71-49BC-AA43-AE4745C33046}"/>
              </a:ext>
            </a:extLst>
          </p:cNvPr>
          <p:cNvSpPr/>
          <p:nvPr/>
        </p:nvSpPr>
        <p:spPr>
          <a:xfrm>
            <a:off x="670559" y="990382"/>
            <a:ext cx="10737669" cy="5221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ts val="2000"/>
              </a:lnSpc>
              <a:spcAft>
                <a:spcPts val="0"/>
              </a:spcAft>
              <a:buFont typeface="Times New Roman" panose="02020603050405020304" pitchFamily="18" charset="0"/>
              <a:buAutoNum type="arabicPeriod"/>
            </a:pPr>
            <a:r>
              <a:rPr lang="en-US" altLang="zh-CN" sz="2000" kern="1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VUKOBRATOVIC </a:t>
            </a:r>
            <a:r>
              <a:rPr lang="en-US" altLang="zh-CN" sz="2000" kern="100" dirty="0" err="1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M.Walking</a:t>
            </a:r>
            <a:r>
              <a:rPr lang="en-US" altLang="zh-CN" sz="2000" kern="1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 robot and power artificial limb</a:t>
            </a:r>
            <a:r>
              <a:rPr lang="zh-CN" altLang="zh-CN" sz="2000" kern="1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［</a:t>
            </a:r>
            <a:r>
              <a:rPr lang="en-US" altLang="zh-CN" sz="2000" kern="1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M</a:t>
            </a:r>
            <a:r>
              <a:rPr lang="zh-CN" altLang="zh-CN" sz="2000" kern="1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］</a:t>
            </a:r>
            <a:r>
              <a:rPr lang="en-US" altLang="zh-CN" sz="2000" kern="1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. Beijing</a:t>
            </a:r>
            <a:r>
              <a:rPr lang="zh-CN" altLang="zh-CN" sz="2000" kern="1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lang="en-US" altLang="zh-CN" sz="2000" kern="1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Science Press</a:t>
            </a:r>
            <a:r>
              <a:rPr lang="zh-CN" altLang="zh-CN" sz="2000" kern="1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，</a:t>
            </a:r>
            <a:r>
              <a:rPr lang="en-US" altLang="zh-CN" sz="2000" kern="1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1988</a:t>
            </a:r>
            <a:r>
              <a:rPr lang="zh-CN" altLang="zh-CN" sz="2000" kern="1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lang="en-US" altLang="zh-CN" sz="2000" kern="1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32-40. </a:t>
            </a:r>
            <a:r>
              <a:rPr lang="en-US" altLang="zh-CN" sz="2000" kern="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Calabrese V P. Principles of Neural Science. 1983,255(6):3021-3021. </a:t>
            </a:r>
            <a:endParaRPr lang="zh-CN" altLang="zh-CN" sz="1600" kern="100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ts val="2000"/>
              </a:lnSpc>
              <a:spcAft>
                <a:spcPts val="0"/>
              </a:spcAft>
              <a:buFont typeface="Times New Roman" panose="02020603050405020304" pitchFamily="18" charset="0"/>
              <a:buAutoNum type="arabicPeriod"/>
            </a:pPr>
            <a:r>
              <a:rPr lang="zh-CN" altLang="zh-CN" sz="2000" kern="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宋体" panose="02010600030101010101" pitchFamily="2" charset="-122"/>
              </a:rPr>
              <a:t>刘京运</a:t>
            </a:r>
            <a:r>
              <a:rPr lang="en-US" altLang="zh-CN" sz="2000" kern="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宋体" panose="02010600030101010101" pitchFamily="2" charset="-122"/>
              </a:rPr>
              <a:t> . </a:t>
            </a:r>
            <a:r>
              <a:rPr lang="zh-CN" altLang="zh-CN" sz="2000" kern="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宋体" panose="02010600030101010101" pitchFamily="2" charset="-122"/>
              </a:rPr>
              <a:t>从</a:t>
            </a:r>
            <a:r>
              <a:rPr lang="en-US" altLang="zh-CN" sz="2000" kern="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宋体" panose="02010600030101010101" pitchFamily="2" charset="-122"/>
              </a:rPr>
              <a:t> Big Dog </a:t>
            </a:r>
            <a:r>
              <a:rPr lang="zh-CN" altLang="zh-CN" sz="2000" kern="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宋体" panose="02010600030101010101" pitchFamily="2" charset="-122"/>
              </a:rPr>
              <a:t>到</a:t>
            </a:r>
            <a:r>
              <a:rPr lang="en-US" altLang="zh-CN" sz="2000" kern="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宋体" panose="02010600030101010101" pitchFamily="2" charset="-122"/>
              </a:rPr>
              <a:t> </a:t>
            </a:r>
            <a:r>
              <a:rPr lang="en-US" altLang="zh-CN" sz="2000" kern="0" dirty="0" err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宋体" panose="02010600030101010101" pitchFamily="2" charset="-122"/>
              </a:rPr>
              <a:t>SpotMini</a:t>
            </a:r>
            <a:r>
              <a:rPr lang="zh-CN" altLang="zh-CN" sz="2000" kern="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宋体" panose="02010600030101010101" pitchFamily="2" charset="-122"/>
              </a:rPr>
              <a:t>：波士顿动力四足机器人进化史 ［</a:t>
            </a:r>
            <a:r>
              <a:rPr lang="en-US" altLang="zh-CN" sz="2000" kern="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宋体" panose="02010600030101010101" pitchFamily="2" charset="-122"/>
              </a:rPr>
              <a:t>J</a:t>
            </a:r>
            <a:r>
              <a:rPr lang="zh-CN" altLang="zh-CN" sz="2000" kern="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宋体" panose="02010600030101010101" pitchFamily="2" charset="-122"/>
              </a:rPr>
              <a:t>］</a:t>
            </a:r>
            <a:r>
              <a:rPr lang="en-US" altLang="zh-CN" sz="2000" kern="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宋体" panose="02010600030101010101" pitchFamily="2" charset="-122"/>
              </a:rPr>
              <a:t>.</a:t>
            </a:r>
            <a:r>
              <a:rPr lang="zh-CN" altLang="zh-CN" sz="2000" kern="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宋体" panose="02010600030101010101" pitchFamily="2" charset="-122"/>
              </a:rPr>
              <a:t>机器人产业，</a:t>
            </a:r>
            <a:r>
              <a:rPr lang="en-US" altLang="zh-CN" sz="2000" kern="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宋体" panose="02010600030101010101" pitchFamily="2" charset="-122"/>
              </a:rPr>
              <a:t>2018</a:t>
            </a:r>
            <a:r>
              <a:rPr lang="zh-CN" altLang="zh-CN" sz="2000" kern="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宋体" panose="02010600030101010101" pitchFamily="2" charset="-122"/>
              </a:rPr>
              <a:t>：</a:t>
            </a:r>
            <a:r>
              <a:rPr lang="en-US" altLang="zh-CN" sz="2000" kern="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宋体" panose="02010600030101010101" pitchFamily="2" charset="-122"/>
              </a:rPr>
              <a:t>109-116</a:t>
            </a:r>
            <a:r>
              <a:rPr lang="zh-CN" altLang="zh-CN" sz="2000" kern="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宋体" panose="02010600030101010101" pitchFamily="2" charset="-122"/>
              </a:rPr>
              <a:t>．</a:t>
            </a:r>
            <a:endParaRPr lang="zh-CN" altLang="zh-CN" sz="1600" kern="100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342900" lvl="0" indent="-342900" algn="just" latinLnBrk="1">
              <a:lnSpc>
                <a:spcPts val="2000"/>
              </a:lnSpc>
              <a:spcAft>
                <a:spcPts val="0"/>
              </a:spcAft>
              <a:buFont typeface="Times New Roman" panose="02020603050405020304" pitchFamily="18" charset="0"/>
              <a:buAutoNum type="arabicPeriod"/>
            </a:pPr>
            <a:r>
              <a:rPr lang="en-US" altLang="zh-CN" sz="2000" kern="1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UNITREE </a:t>
            </a:r>
            <a:r>
              <a:rPr lang="en-US" altLang="zh-CN" sz="2000" kern="100" dirty="0" err="1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Rolotics.Laikago</a:t>
            </a:r>
            <a:r>
              <a:rPr lang="en-US" altLang="zh-CN" sz="2000" kern="1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 robots</a:t>
            </a:r>
            <a:r>
              <a:rPr lang="zh-CN" altLang="zh-CN" sz="2000" kern="1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［</a:t>
            </a:r>
            <a:r>
              <a:rPr lang="en-US" altLang="zh-CN" sz="2000" kern="1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EB/OL</a:t>
            </a:r>
            <a:r>
              <a:rPr lang="zh-CN" altLang="zh-CN" sz="2000" kern="1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］（</a:t>
            </a:r>
            <a:r>
              <a:rPr lang="en-US" altLang="zh-CN" sz="2000" kern="1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2017-06-10</a:t>
            </a:r>
            <a:r>
              <a:rPr lang="zh-CN" altLang="zh-CN" sz="2000" kern="1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）</a:t>
            </a:r>
            <a:r>
              <a:rPr lang="en-US" altLang="zh-CN" sz="2000" kern="1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. https://</a:t>
            </a:r>
            <a:r>
              <a:rPr lang="en-US" altLang="zh-CN" sz="2000" kern="1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  <a:hlinkClick r:id="rId3"/>
              </a:rPr>
              <a:t>www.unitree.com/products/laikago</a:t>
            </a:r>
            <a:r>
              <a:rPr lang="en-US" altLang="zh-CN" sz="2000" kern="1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. </a:t>
            </a:r>
            <a:endParaRPr lang="zh-CN" altLang="zh-CN" sz="1600" kern="100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ts val="2000"/>
              </a:lnSpc>
              <a:spcAft>
                <a:spcPts val="0"/>
              </a:spcAft>
              <a:buFont typeface="Times New Roman" panose="02020603050405020304" pitchFamily="18" charset="0"/>
              <a:buAutoNum type="arabicPeriod"/>
            </a:pPr>
            <a:r>
              <a:rPr lang="en-US" altLang="zh-CN" sz="2000" kern="1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NIQUILLE S C. Regarding the rain of </a:t>
            </a:r>
            <a:r>
              <a:rPr lang="en-US" altLang="zh-CN" sz="2000" kern="100" dirty="0" err="1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spotmini</a:t>
            </a:r>
            <a:r>
              <a:rPr lang="zh-CN" altLang="zh-CN" sz="2000" kern="1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lang="en-US" altLang="zh-CN" sz="2000" kern="1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or what a robot′s struggle to learn reveals about the built environment</a:t>
            </a:r>
            <a:r>
              <a:rPr lang="zh-CN" altLang="zh-CN" sz="2000" kern="1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［</a:t>
            </a:r>
            <a:r>
              <a:rPr lang="en-US" altLang="zh-CN" sz="2000" kern="1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J</a:t>
            </a:r>
            <a:r>
              <a:rPr lang="zh-CN" altLang="zh-CN" sz="2000" kern="1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］</a:t>
            </a:r>
            <a:r>
              <a:rPr lang="en-US" altLang="zh-CN" sz="2000" kern="1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.Architectural Design</a:t>
            </a:r>
            <a:r>
              <a:rPr lang="zh-CN" altLang="zh-CN" sz="2000" kern="1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，</a:t>
            </a:r>
            <a:r>
              <a:rPr lang="en-US" altLang="zh-CN" sz="2000" kern="1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2019</a:t>
            </a:r>
            <a:r>
              <a:rPr lang="zh-CN" altLang="zh-CN" sz="2000" kern="1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，</a:t>
            </a:r>
            <a:r>
              <a:rPr lang="en-US" altLang="zh-CN" sz="2000" kern="1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89</a:t>
            </a:r>
            <a:r>
              <a:rPr lang="zh-CN" altLang="zh-CN" sz="2000" kern="1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（</a:t>
            </a:r>
            <a:r>
              <a:rPr lang="en-US" altLang="zh-CN" sz="2000" kern="1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zh-CN" altLang="zh-CN" sz="2000" kern="1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）</a:t>
            </a:r>
            <a:r>
              <a:rPr lang="en-US" altLang="zh-CN" sz="2000" kern="1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.</a:t>
            </a:r>
            <a:endParaRPr lang="zh-CN" altLang="zh-CN" sz="1600" kern="100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ts val="2000"/>
              </a:lnSpc>
              <a:spcAft>
                <a:spcPts val="0"/>
              </a:spcAft>
              <a:buFont typeface="Times New Roman" panose="02020603050405020304" pitchFamily="18" charset="0"/>
              <a:buAutoNum type="arabicPeriod"/>
            </a:pPr>
            <a:r>
              <a:rPr lang="en-US" altLang="zh-CN" sz="2000" kern="1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BUCHLI J</a:t>
            </a:r>
            <a:r>
              <a:rPr lang="zh-CN" altLang="zh-CN" sz="2000" kern="1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，</a:t>
            </a:r>
            <a:r>
              <a:rPr lang="en-US" altLang="zh-CN" sz="2000" kern="1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KALAKRISHNAN M</a:t>
            </a:r>
            <a:r>
              <a:rPr lang="zh-CN" altLang="zh-CN" sz="2000" kern="1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，</a:t>
            </a:r>
            <a:r>
              <a:rPr lang="en-US" altLang="zh-CN" sz="2000" kern="1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MISTRY M</a:t>
            </a:r>
            <a:r>
              <a:rPr lang="zh-CN" altLang="zh-CN" sz="2000" kern="1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，</a:t>
            </a:r>
            <a:r>
              <a:rPr lang="en-US" altLang="zh-CN" sz="2000" kern="1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et </a:t>
            </a:r>
            <a:r>
              <a:rPr lang="en-US" altLang="zh-CN" sz="2000" kern="100" dirty="0" err="1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al.Compliant</a:t>
            </a:r>
            <a:r>
              <a:rPr lang="en-US" altLang="zh-CN" sz="2000" kern="1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 quadruped locomotion over rough terrain</a:t>
            </a:r>
            <a:r>
              <a:rPr lang="zh-CN" altLang="zh-CN" sz="2000" kern="1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［</a:t>
            </a:r>
            <a:r>
              <a:rPr lang="en-US" altLang="zh-CN" sz="2000" kern="1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C</a:t>
            </a:r>
            <a:r>
              <a:rPr lang="zh-CN" altLang="zh-CN" sz="2000" kern="1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］</a:t>
            </a:r>
            <a:r>
              <a:rPr lang="en-US" altLang="zh-CN" sz="2000" kern="1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//Proceedings of the IEEE International Conference on Intelligent Robots and Systems</a:t>
            </a:r>
            <a:r>
              <a:rPr lang="zh-CN" altLang="zh-CN" sz="2000" kern="1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，</a:t>
            </a:r>
            <a:r>
              <a:rPr lang="en-US" altLang="zh-CN" sz="2000" kern="1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October 10-15</a:t>
            </a:r>
            <a:r>
              <a:rPr lang="zh-CN" altLang="zh-CN" sz="2000" kern="1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，</a:t>
            </a:r>
            <a:r>
              <a:rPr lang="en-US" altLang="zh-CN" sz="2000" kern="1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2009</a:t>
            </a:r>
            <a:r>
              <a:rPr lang="zh-CN" altLang="zh-CN" sz="2000" kern="1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，</a:t>
            </a:r>
            <a:r>
              <a:rPr lang="en-US" altLang="zh-CN" sz="2000" kern="100" dirty="0" err="1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St.Louis</a:t>
            </a:r>
            <a:r>
              <a:rPr lang="zh-CN" altLang="zh-CN" sz="2000" kern="1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，</a:t>
            </a:r>
            <a:r>
              <a:rPr lang="en-US" altLang="zh-CN" sz="2000" kern="100" dirty="0" err="1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MO.New</a:t>
            </a:r>
            <a:r>
              <a:rPr lang="en-US" altLang="zh-CN" sz="2000" kern="1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 York</a:t>
            </a:r>
            <a:r>
              <a:rPr lang="zh-CN" altLang="zh-CN" sz="2000" kern="1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lang="en-US" altLang="zh-CN" sz="2000" kern="1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IEEE</a:t>
            </a:r>
            <a:r>
              <a:rPr lang="zh-CN" altLang="zh-CN" sz="2000" kern="1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，</a:t>
            </a:r>
            <a:r>
              <a:rPr lang="en-US" altLang="zh-CN" sz="2000" kern="1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2009</a:t>
            </a:r>
            <a:r>
              <a:rPr lang="zh-CN" altLang="zh-CN" sz="2000" kern="1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lang="en-US" altLang="zh-CN" sz="2000" kern="1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814-820. </a:t>
            </a:r>
            <a:endParaRPr lang="zh-CN" altLang="zh-CN" sz="1600" kern="100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ts val="2000"/>
              </a:lnSpc>
              <a:spcAft>
                <a:spcPts val="0"/>
              </a:spcAft>
              <a:buFont typeface="Times New Roman" panose="02020603050405020304" pitchFamily="18" charset="0"/>
              <a:buAutoNum type="arabicPeriod"/>
            </a:pPr>
            <a:r>
              <a:rPr lang="zh-CN" altLang="zh-CN" sz="2000" kern="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宋体" panose="02010600030101010101" pitchFamily="2" charset="-122"/>
              </a:rPr>
              <a:t>孟健，李贻斌，李彬</a:t>
            </a:r>
            <a:r>
              <a:rPr lang="en-US" altLang="zh-CN" sz="2000" kern="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宋体" panose="02010600030101010101" pitchFamily="2" charset="-122"/>
              </a:rPr>
              <a:t> .</a:t>
            </a:r>
            <a:r>
              <a:rPr lang="zh-CN" altLang="zh-CN" sz="2000" kern="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宋体" panose="02010600030101010101" pitchFamily="2" charset="-122"/>
              </a:rPr>
              <a:t>四足机器人对角小跑步态全方位移动控制 方法及其实现［</a:t>
            </a:r>
            <a:r>
              <a:rPr lang="en-US" altLang="zh-CN" sz="2000" kern="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宋体" panose="02010600030101010101" pitchFamily="2" charset="-122"/>
              </a:rPr>
              <a:t>J</a:t>
            </a:r>
            <a:r>
              <a:rPr lang="zh-CN" altLang="zh-CN" sz="2000" kern="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宋体" panose="02010600030101010101" pitchFamily="2" charset="-122"/>
              </a:rPr>
              <a:t>］</a:t>
            </a:r>
            <a:r>
              <a:rPr lang="en-US" altLang="zh-CN" sz="2000" kern="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宋体" panose="02010600030101010101" pitchFamily="2" charset="-122"/>
              </a:rPr>
              <a:t>.</a:t>
            </a:r>
            <a:r>
              <a:rPr lang="zh-CN" altLang="zh-CN" sz="2000" kern="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宋体" panose="02010600030101010101" pitchFamily="2" charset="-122"/>
              </a:rPr>
              <a:t>机器人，</a:t>
            </a:r>
            <a:r>
              <a:rPr lang="en-US" altLang="zh-CN" sz="2000" kern="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宋体" panose="02010600030101010101" pitchFamily="2" charset="-122"/>
              </a:rPr>
              <a:t>2015</a:t>
            </a:r>
            <a:r>
              <a:rPr lang="zh-CN" altLang="zh-CN" sz="2000" kern="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宋体" panose="02010600030101010101" pitchFamily="2" charset="-122"/>
              </a:rPr>
              <a:t>，</a:t>
            </a:r>
            <a:r>
              <a:rPr lang="en-US" altLang="zh-CN" sz="2000" kern="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宋体" panose="02010600030101010101" pitchFamily="2" charset="-122"/>
              </a:rPr>
              <a:t>37</a:t>
            </a:r>
            <a:r>
              <a:rPr lang="zh-CN" altLang="zh-CN" sz="2000" kern="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宋体" panose="02010600030101010101" pitchFamily="2" charset="-122"/>
              </a:rPr>
              <a:t>（</a:t>
            </a:r>
            <a:r>
              <a:rPr lang="en-US" altLang="zh-CN" sz="2000" kern="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宋体" panose="02010600030101010101" pitchFamily="2" charset="-122"/>
              </a:rPr>
              <a:t>1</a:t>
            </a:r>
            <a:r>
              <a:rPr lang="zh-CN" altLang="zh-CN" sz="2000" kern="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宋体" panose="02010600030101010101" pitchFamily="2" charset="-122"/>
              </a:rPr>
              <a:t>）：</a:t>
            </a:r>
            <a:r>
              <a:rPr lang="en-US" altLang="zh-CN" sz="2000" kern="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宋体" panose="02010600030101010101" pitchFamily="2" charset="-122"/>
              </a:rPr>
              <a:t>74-84</a:t>
            </a:r>
            <a:r>
              <a:rPr lang="zh-CN" altLang="zh-CN" sz="2000" kern="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宋体" panose="02010600030101010101" pitchFamily="2" charset="-122"/>
              </a:rPr>
              <a:t>．</a:t>
            </a:r>
            <a:endParaRPr lang="zh-CN" altLang="zh-CN" sz="1600" kern="100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ts val="2000"/>
              </a:lnSpc>
              <a:spcAft>
                <a:spcPts val="0"/>
              </a:spcAft>
              <a:buFont typeface="Times New Roman" panose="02020603050405020304" pitchFamily="18" charset="0"/>
              <a:buAutoNum type="arabicPeriod"/>
            </a:pPr>
            <a:r>
              <a:rPr lang="zh-CN" altLang="zh-CN" sz="2000" kern="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宋体" panose="02010600030101010101" pitchFamily="2" charset="-122"/>
              </a:rPr>
              <a:t>韩青，叶选林，曹飞祥，等</a:t>
            </a:r>
            <a:r>
              <a:rPr lang="en-US" altLang="zh-CN" sz="2000" kern="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宋体" panose="02010600030101010101" pitchFamily="2" charset="-122"/>
              </a:rPr>
              <a:t>.</a:t>
            </a:r>
            <a:r>
              <a:rPr lang="zh-CN" altLang="zh-CN" sz="2000" kern="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宋体" panose="02010600030101010101" pitchFamily="2" charset="-122"/>
              </a:rPr>
              <a:t>基于</a:t>
            </a:r>
            <a:r>
              <a:rPr lang="en-US" altLang="zh-CN" sz="2000" kern="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宋体" panose="02010600030101010101" pitchFamily="2" charset="-122"/>
              </a:rPr>
              <a:t>CPG</a:t>
            </a:r>
            <a:r>
              <a:rPr lang="zh-CN" altLang="zh-CN" sz="2000" kern="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宋体" panose="02010600030101010101" pitchFamily="2" charset="-122"/>
              </a:rPr>
              <a:t>的四足机器人全方位行走控 制研究［</a:t>
            </a:r>
            <a:r>
              <a:rPr lang="en-US" altLang="zh-CN" sz="2000" kern="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宋体" panose="02010600030101010101" pitchFamily="2" charset="-122"/>
              </a:rPr>
              <a:t>J</a:t>
            </a:r>
            <a:r>
              <a:rPr lang="zh-CN" altLang="zh-CN" sz="2000" kern="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宋体" panose="02010600030101010101" pitchFamily="2" charset="-122"/>
              </a:rPr>
              <a:t>］</a:t>
            </a:r>
            <a:r>
              <a:rPr lang="en-US" altLang="zh-CN" sz="2000" kern="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宋体" panose="02010600030101010101" pitchFamily="2" charset="-122"/>
              </a:rPr>
              <a:t>.</a:t>
            </a:r>
            <a:r>
              <a:rPr lang="zh-CN" altLang="zh-CN" sz="2000" kern="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宋体" panose="02010600030101010101" pitchFamily="2" charset="-122"/>
              </a:rPr>
              <a:t>机械传动，</a:t>
            </a:r>
            <a:r>
              <a:rPr lang="en-US" altLang="zh-CN" sz="2000" kern="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宋体" panose="02010600030101010101" pitchFamily="2" charset="-122"/>
              </a:rPr>
              <a:t>2014</a:t>
            </a:r>
            <a:r>
              <a:rPr lang="zh-CN" altLang="zh-CN" sz="2000" kern="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宋体" panose="02010600030101010101" pitchFamily="2" charset="-122"/>
              </a:rPr>
              <a:t>，</a:t>
            </a:r>
            <a:r>
              <a:rPr lang="en-US" altLang="zh-CN" sz="2000" kern="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宋体" panose="02010600030101010101" pitchFamily="2" charset="-122"/>
              </a:rPr>
              <a:t>38</a:t>
            </a:r>
            <a:r>
              <a:rPr lang="zh-CN" altLang="zh-CN" sz="2000" kern="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宋体" panose="02010600030101010101" pitchFamily="2" charset="-122"/>
              </a:rPr>
              <a:t>（</a:t>
            </a:r>
            <a:r>
              <a:rPr lang="en-US" altLang="zh-CN" sz="2000" kern="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宋体" panose="02010600030101010101" pitchFamily="2" charset="-122"/>
              </a:rPr>
              <a:t>5</a:t>
            </a:r>
            <a:r>
              <a:rPr lang="zh-CN" altLang="zh-CN" sz="2000" kern="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宋体" panose="02010600030101010101" pitchFamily="2" charset="-122"/>
              </a:rPr>
              <a:t>）：</a:t>
            </a:r>
            <a:r>
              <a:rPr lang="en-US" altLang="zh-CN" sz="2000" kern="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宋体" panose="02010600030101010101" pitchFamily="2" charset="-122"/>
              </a:rPr>
              <a:t>36-41</a:t>
            </a:r>
            <a:r>
              <a:rPr lang="zh-CN" altLang="zh-CN" sz="2000" kern="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宋体" panose="02010600030101010101" pitchFamily="2" charset="-122"/>
              </a:rPr>
              <a:t>．</a:t>
            </a:r>
            <a:endParaRPr lang="zh-CN" altLang="zh-CN" sz="1600" kern="100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ts val="2000"/>
              </a:lnSpc>
              <a:spcAft>
                <a:spcPts val="0"/>
              </a:spcAft>
              <a:buFont typeface="Times New Roman" panose="02020603050405020304" pitchFamily="18" charset="0"/>
              <a:buAutoNum type="arabicPeriod"/>
            </a:pPr>
            <a:r>
              <a:rPr lang="zh-CN" altLang="zh-CN" sz="2000" kern="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宋体" panose="02010600030101010101" pitchFamily="2" charset="-122"/>
              </a:rPr>
              <a:t>韩青，叶选林，曹飞祥，等</a:t>
            </a:r>
            <a:r>
              <a:rPr lang="en-US" altLang="zh-CN" sz="2000" kern="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宋体" panose="02010600030101010101" pitchFamily="2" charset="-122"/>
              </a:rPr>
              <a:t>.</a:t>
            </a:r>
            <a:r>
              <a:rPr lang="zh-CN" altLang="zh-CN" sz="2000" kern="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宋体" panose="02010600030101010101" pitchFamily="2" charset="-122"/>
              </a:rPr>
              <a:t>基于</a:t>
            </a:r>
            <a:r>
              <a:rPr lang="en-US" altLang="zh-CN" sz="2000" kern="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宋体" panose="02010600030101010101" pitchFamily="2" charset="-122"/>
              </a:rPr>
              <a:t>CPG</a:t>
            </a:r>
            <a:r>
              <a:rPr lang="zh-CN" altLang="zh-CN" sz="2000" kern="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宋体" panose="02010600030101010101" pitchFamily="2" charset="-122"/>
              </a:rPr>
              <a:t>的四足机器人全方位行走控 制研究［</a:t>
            </a:r>
            <a:r>
              <a:rPr lang="en-US" altLang="zh-CN" sz="2000" kern="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宋体" panose="02010600030101010101" pitchFamily="2" charset="-122"/>
              </a:rPr>
              <a:t>J</a:t>
            </a:r>
            <a:r>
              <a:rPr lang="zh-CN" altLang="zh-CN" sz="2000" kern="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宋体" panose="02010600030101010101" pitchFamily="2" charset="-122"/>
              </a:rPr>
              <a:t>］</a:t>
            </a:r>
            <a:r>
              <a:rPr lang="en-US" altLang="zh-CN" sz="2000" kern="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宋体" panose="02010600030101010101" pitchFamily="2" charset="-122"/>
              </a:rPr>
              <a:t>.</a:t>
            </a:r>
            <a:r>
              <a:rPr lang="zh-CN" altLang="zh-CN" sz="2000" kern="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宋体" panose="02010600030101010101" pitchFamily="2" charset="-122"/>
              </a:rPr>
              <a:t>机械传动，</a:t>
            </a:r>
            <a:r>
              <a:rPr lang="en-US" altLang="zh-CN" sz="2000" kern="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宋体" panose="02010600030101010101" pitchFamily="2" charset="-122"/>
              </a:rPr>
              <a:t>2014</a:t>
            </a:r>
            <a:r>
              <a:rPr lang="zh-CN" altLang="zh-CN" sz="2000" kern="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宋体" panose="02010600030101010101" pitchFamily="2" charset="-122"/>
              </a:rPr>
              <a:t>，</a:t>
            </a:r>
            <a:r>
              <a:rPr lang="en-US" altLang="zh-CN" sz="2000" kern="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宋体" panose="02010600030101010101" pitchFamily="2" charset="-122"/>
              </a:rPr>
              <a:t>38</a:t>
            </a:r>
            <a:r>
              <a:rPr lang="zh-CN" altLang="zh-CN" sz="2000" kern="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宋体" panose="02010600030101010101" pitchFamily="2" charset="-122"/>
              </a:rPr>
              <a:t>（</a:t>
            </a:r>
            <a:r>
              <a:rPr lang="en-US" altLang="zh-CN" sz="2000" kern="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宋体" panose="02010600030101010101" pitchFamily="2" charset="-122"/>
              </a:rPr>
              <a:t>5</a:t>
            </a:r>
            <a:r>
              <a:rPr lang="zh-CN" altLang="zh-CN" sz="2000" kern="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宋体" panose="02010600030101010101" pitchFamily="2" charset="-122"/>
              </a:rPr>
              <a:t>）：</a:t>
            </a:r>
            <a:r>
              <a:rPr lang="en-US" altLang="zh-CN" sz="2000" kern="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宋体" panose="02010600030101010101" pitchFamily="2" charset="-122"/>
              </a:rPr>
              <a:t>36-41</a:t>
            </a:r>
            <a:r>
              <a:rPr lang="zh-CN" altLang="zh-CN" sz="2000" kern="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宋体" panose="02010600030101010101" pitchFamily="2" charset="-122"/>
              </a:rPr>
              <a:t>．</a:t>
            </a:r>
            <a:endParaRPr lang="zh-CN" altLang="en-US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16352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>
            <a:extLst>
              <a:ext uri="{FF2B5EF4-FFF2-40B4-BE49-F238E27FC236}">
                <a16:creationId xmlns:a16="http://schemas.microsoft.com/office/drawing/2014/main" id="{2B1F95B2-2AFD-4707-82DE-0A11605DD049}"/>
              </a:ext>
            </a:extLst>
          </p:cNvPr>
          <p:cNvSpPr txBox="1"/>
          <p:nvPr/>
        </p:nvSpPr>
        <p:spPr>
          <a:xfrm>
            <a:off x="341735" y="356684"/>
            <a:ext cx="37285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Arial" panose="020B0604020202020204" pitchFamily="34" charset="0"/>
                <a:ea typeface="黑体" panose="02010609060101010101" pitchFamily="49" charset="-122"/>
              </a:rPr>
              <a:t>参考资料</a:t>
            </a:r>
            <a:endParaRPr lang="en-US" altLang="zh-CN" sz="2400" dirty="0"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2E5A3882-AE71-49BC-AA43-AE4745C33046}"/>
              </a:ext>
            </a:extLst>
          </p:cNvPr>
          <p:cNvSpPr/>
          <p:nvPr/>
        </p:nvSpPr>
        <p:spPr>
          <a:xfrm>
            <a:off x="670559" y="990382"/>
            <a:ext cx="10737669" cy="57349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 algn="just">
              <a:lnSpc>
                <a:spcPts val="2000"/>
              </a:lnSpc>
              <a:spcAft>
                <a:spcPts val="0"/>
              </a:spcAft>
              <a:buFont typeface="+mj-lt"/>
              <a:buAutoNum type="arabicPeriod" startAt="9"/>
            </a:pPr>
            <a:r>
              <a:rPr lang="en-US" altLang="zh-CN" sz="2000" kern="1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KALAKRISHNAN M</a:t>
            </a:r>
            <a:r>
              <a:rPr lang="zh-CN" altLang="zh-CN" sz="2000" kern="1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，</a:t>
            </a:r>
            <a:r>
              <a:rPr lang="en-US" altLang="zh-CN" sz="2000" kern="1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BUCHLI J</a:t>
            </a:r>
            <a:r>
              <a:rPr lang="zh-CN" altLang="zh-CN" sz="2000" kern="1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，</a:t>
            </a:r>
            <a:r>
              <a:rPr lang="en-US" altLang="zh-CN" sz="2000" kern="1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PASTOR P</a:t>
            </a:r>
            <a:r>
              <a:rPr lang="zh-CN" altLang="zh-CN" sz="2000" kern="1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，</a:t>
            </a:r>
            <a:r>
              <a:rPr lang="en-US" altLang="zh-CN" sz="2000" kern="1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et </a:t>
            </a:r>
            <a:r>
              <a:rPr lang="en-US" altLang="zh-CN" sz="2000" kern="100" dirty="0" err="1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al.Learning</a:t>
            </a:r>
            <a:r>
              <a:rPr lang="zh-CN" altLang="zh-CN" sz="2000" kern="1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，</a:t>
            </a:r>
            <a:r>
              <a:rPr lang="en-US" altLang="zh-CN" sz="2000" kern="1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planning</a:t>
            </a:r>
            <a:r>
              <a:rPr lang="zh-CN" altLang="zh-CN" sz="2000" kern="1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，</a:t>
            </a:r>
            <a:r>
              <a:rPr lang="en-US" altLang="zh-CN" sz="2000" kern="1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and control for quadruped locomotion over challenging terrain </a:t>
            </a:r>
            <a:r>
              <a:rPr lang="zh-CN" altLang="zh-CN" sz="2000" kern="1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［</a:t>
            </a:r>
            <a:r>
              <a:rPr lang="en-US" altLang="zh-CN" sz="2000" kern="1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J</a:t>
            </a:r>
            <a:r>
              <a:rPr lang="zh-CN" altLang="zh-CN" sz="2000" kern="1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］</a:t>
            </a:r>
            <a:r>
              <a:rPr lang="en-US" altLang="zh-CN" sz="2000" kern="1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. The International Journal of Robotics Research</a:t>
            </a:r>
            <a:r>
              <a:rPr lang="zh-CN" altLang="zh-CN" sz="2000" kern="1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，</a:t>
            </a:r>
            <a:r>
              <a:rPr lang="en-US" altLang="zh-CN" sz="2000" kern="1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2011</a:t>
            </a:r>
            <a:r>
              <a:rPr lang="zh-CN" altLang="zh-CN" sz="2000" kern="1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，</a:t>
            </a:r>
            <a:r>
              <a:rPr lang="en-US" altLang="zh-CN" sz="2000" kern="1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30</a:t>
            </a:r>
            <a:r>
              <a:rPr lang="zh-CN" altLang="zh-CN" sz="2000" kern="1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（</a:t>
            </a:r>
            <a:r>
              <a:rPr lang="en-US" altLang="zh-CN" sz="2000" kern="1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zh-CN" altLang="zh-CN" sz="2000" kern="1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）：</a:t>
            </a:r>
            <a:r>
              <a:rPr lang="en-US" altLang="zh-CN" sz="2000" kern="1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 236-258. </a:t>
            </a:r>
            <a:endParaRPr lang="zh-CN" altLang="zh-CN" sz="1600" kern="100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ts val="2000"/>
              </a:lnSpc>
              <a:spcAft>
                <a:spcPts val="0"/>
              </a:spcAft>
              <a:buFont typeface="Times New Roman" panose="02020603050405020304" pitchFamily="18" charset="0"/>
              <a:buAutoNum type="arabicPeriod" startAt="9"/>
            </a:pPr>
            <a:r>
              <a:rPr lang="en-US" altLang="zh-CN" sz="2000" kern="1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 ZUCKER M</a:t>
            </a:r>
            <a:r>
              <a:rPr lang="zh-CN" altLang="zh-CN" sz="2000" kern="1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，</a:t>
            </a:r>
            <a:r>
              <a:rPr lang="en-US" altLang="zh-CN" sz="2000" kern="1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RATLIFF N</a:t>
            </a:r>
            <a:r>
              <a:rPr lang="zh-CN" altLang="zh-CN" sz="2000" kern="1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，</a:t>
            </a:r>
            <a:r>
              <a:rPr lang="en-US" altLang="zh-CN" sz="2000" kern="1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STOLLE M</a:t>
            </a:r>
            <a:r>
              <a:rPr lang="zh-CN" altLang="zh-CN" sz="2000" kern="1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，</a:t>
            </a:r>
            <a:r>
              <a:rPr lang="en-US" altLang="zh-CN" sz="2000" kern="1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et </a:t>
            </a:r>
            <a:r>
              <a:rPr lang="en-US" altLang="zh-CN" sz="2000" kern="100" dirty="0" err="1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al.Optimization</a:t>
            </a:r>
            <a:r>
              <a:rPr lang="en-US" altLang="zh-CN" sz="2000" kern="1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 and learning for rough terrain legged locomotion</a:t>
            </a:r>
            <a:r>
              <a:rPr lang="zh-CN" altLang="zh-CN" sz="2000" kern="1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［</a:t>
            </a:r>
            <a:r>
              <a:rPr lang="en-US" altLang="zh-CN" sz="2000" kern="1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J</a:t>
            </a:r>
            <a:r>
              <a:rPr lang="zh-CN" altLang="zh-CN" sz="2000" kern="1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］</a:t>
            </a:r>
            <a:r>
              <a:rPr lang="en-US" altLang="zh-CN" sz="2000" kern="1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.The International Journal of Robotics Research</a:t>
            </a:r>
            <a:r>
              <a:rPr lang="zh-CN" altLang="zh-CN" sz="2000" kern="1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，</a:t>
            </a:r>
            <a:r>
              <a:rPr lang="en-US" altLang="zh-CN" sz="2000" kern="1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2011</a:t>
            </a:r>
            <a:r>
              <a:rPr lang="zh-CN" altLang="zh-CN" sz="2000" kern="1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，</a:t>
            </a:r>
            <a:r>
              <a:rPr lang="en-US" altLang="zh-CN" sz="2000" kern="1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30</a:t>
            </a:r>
            <a:r>
              <a:rPr lang="zh-CN" altLang="zh-CN" sz="2000" kern="1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（</a:t>
            </a:r>
            <a:r>
              <a:rPr lang="en-US" altLang="zh-CN" sz="2000" kern="1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zh-CN" altLang="zh-CN" sz="2000" kern="1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）：</a:t>
            </a:r>
            <a:r>
              <a:rPr lang="en-US" altLang="zh-CN" sz="2000" kern="1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175-191. </a:t>
            </a:r>
            <a:endParaRPr lang="en-US" altLang="zh-CN" sz="1600" kern="100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ts val="2000"/>
              </a:lnSpc>
              <a:spcAft>
                <a:spcPts val="0"/>
              </a:spcAft>
              <a:buFont typeface="Times New Roman" panose="02020603050405020304" pitchFamily="18" charset="0"/>
              <a:buAutoNum type="arabicPeriod" startAt="9"/>
            </a:pPr>
            <a:r>
              <a:rPr lang="en-US" altLang="zh-CN" sz="2000" kern="1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GEHRING C</a:t>
            </a:r>
            <a:r>
              <a:rPr lang="zh-CN" altLang="zh-CN" sz="2000" kern="1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，</a:t>
            </a:r>
            <a:r>
              <a:rPr lang="en-US" altLang="zh-CN" sz="2000" kern="1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COROS S</a:t>
            </a:r>
            <a:r>
              <a:rPr lang="zh-CN" altLang="zh-CN" sz="2000" kern="1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，</a:t>
            </a:r>
            <a:r>
              <a:rPr lang="en-US" altLang="zh-CN" sz="2000" kern="1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HUTTER M</a:t>
            </a:r>
            <a:r>
              <a:rPr lang="zh-CN" altLang="zh-CN" sz="2000" kern="1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，</a:t>
            </a:r>
            <a:r>
              <a:rPr lang="en-US" altLang="zh-CN" sz="2000" kern="1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et </a:t>
            </a:r>
            <a:r>
              <a:rPr lang="en-US" altLang="zh-CN" sz="2000" kern="100" dirty="0" err="1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al.Control</a:t>
            </a:r>
            <a:r>
              <a:rPr lang="en-US" altLang="zh-CN" sz="2000" kern="1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 of dynamic gaits for a quadrupedal robot</a:t>
            </a:r>
            <a:r>
              <a:rPr lang="zh-CN" altLang="zh-CN" sz="2000" kern="1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［</a:t>
            </a:r>
            <a:r>
              <a:rPr lang="en-US" altLang="zh-CN" sz="2000" kern="1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C</a:t>
            </a:r>
            <a:r>
              <a:rPr lang="zh-CN" altLang="zh-CN" sz="2000" kern="1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］</a:t>
            </a:r>
            <a:r>
              <a:rPr lang="en-US" altLang="zh-CN" sz="2000" kern="1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//Proceeding of the 2013 IEEE International Conference on Robotics and Automation</a:t>
            </a:r>
            <a:r>
              <a:rPr lang="zh-CN" altLang="zh-CN" sz="2000" kern="1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，</a:t>
            </a:r>
            <a:r>
              <a:rPr lang="en-US" altLang="zh-CN" sz="2000" kern="1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May 6-10</a:t>
            </a:r>
            <a:r>
              <a:rPr lang="zh-CN" altLang="zh-CN" sz="2000" kern="1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，</a:t>
            </a:r>
            <a:r>
              <a:rPr lang="en-US" altLang="zh-CN" sz="2000" kern="1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2013</a:t>
            </a:r>
            <a:r>
              <a:rPr lang="zh-CN" altLang="zh-CN" sz="2000" kern="1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，</a:t>
            </a:r>
            <a:r>
              <a:rPr lang="en-US" altLang="zh-CN" sz="2000" kern="1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 Karlsruhe</a:t>
            </a:r>
            <a:r>
              <a:rPr lang="zh-CN" altLang="zh-CN" sz="2000" kern="1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，</a:t>
            </a:r>
            <a:r>
              <a:rPr lang="en-US" altLang="zh-CN" sz="2000" kern="100" dirty="0" err="1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Gemany.New</a:t>
            </a:r>
            <a:r>
              <a:rPr lang="en-US" altLang="zh-CN" sz="2000" kern="1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 York</a:t>
            </a:r>
            <a:r>
              <a:rPr lang="zh-CN" altLang="zh-CN" sz="2000" kern="1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lang="en-US" altLang="zh-CN" sz="2000" kern="1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IEEE</a:t>
            </a:r>
            <a:r>
              <a:rPr lang="zh-CN" altLang="zh-CN" sz="2000" kern="1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，</a:t>
            </a:r>
            <a:r>
              <a:rPr lang="en-US" altLang="zh-CN" sz="2000" kern="1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2013</a:t>
            </a:r>
            <a:r>
              <a:rPr lang="zh-CN" altLang="zh-CN" sz="2000" kern="1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lang="en-US" altLang="zh-CN" sz="2000" kern="1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3287-3292. </a:t>
            </a:r>
            <a:endParaRPr lang="zh-CN" altLang="zh-CN" sz="1600" kern="100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ts val="2000"/>
              </a:lnSpc>
              <a:spcAft>
                <a:spcPts val="0"/>
              </a:spcAft>
              <a:buFont typeface="Times New Roman" panose="02020603050405020304" pitchFamily="18" charset="0"/>
              <a:buAutoNum type="arabicPeriod" startAt="9"/>
            </a:pPr>
            <a:r>
              <a:rPr lang="en-US" altLang="zh-CN" sz="2000" kern="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宋体" panose="02010600030101010101" pitchFamily="2" charset="-122"/>
              </a:rPr>
              <a:t> </a:t>
            </a:r>
            <a:r>
              <a:rPr lang="zh-CN" altLang="zh-CN" sz="2000" kern="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宋体" panose="02010600030101010101" pitchFamily="2" charset="-122"/>
              </a:rPr>
              <a:t>张国腾，荣学文，李贻斌，等</a:t>
            </a:r>
            <a:r>
              <a:rPr lang="en-US" altLang="zh-CN" sz="2000" kern="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宋体" panose="02010600030101010101" pitchFamily="2" charset="-122"/>
              </a:rPr>
              <a:t>.</a:t>
            </a:r>
            <a:r>
              <a:rPr lang="zh-CN" altLang="zh-CN" sz="2000" kern="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宋体" panose="02010600030101010101" pitchFamily="2" charset="-122"/>
              </a:rPr>
              <a:t>基于虚拟模型的四足机器人对角小 跑步态控制方法［</a:t>
            </a:r>
            <a:r>
              <a:rPr lang="en-US" altLang="zh-CN" sz="2000" kern="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宋体" panose="02010600030101010101" pitchFamily="2" charset="-122"/>
              </a:rPr>
              <a:t>J</a:t>
            </a:r>
            <a:r>
              <a:rPr lang="zh-CN" altLang="zh-CN" sz="2000" kern="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宋体" panose="02010600030101010101" pitchFamily="2" charset="-122"/>
              </a:rPr>
              <a:t>］</a:t>
            </a:r>
            <a:r>
              <a:rPr lang="en-US" altLang="zh-CN" sz="2000" kern="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宋体" panose="02010600030101010101" pitchFamily="2" charset="-122"/>
              </a:rPr>
              <a:t>.</a:t>
            </a:r>
            <a:r>
              <a:rPr lang="zh-CN" altLang="zh-CN" sz="2000" kern="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宋体" panose="02010600030101010101" pitchFamily="2" charset="-122"/>
              </a:rPr>
              <a:t>机器人，</a:t>
            </a:r>
            <a:r>
              <a:rPr lang="en-US" altLang="zh-CN" sz="2000" kern="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宋体" panose="02010600030101010101" pitchFamily="2" charset="-122"/>
              </a:rPr>
              <a:t>2016</a:t>
            </a:r>
            <a:r>
              <a:rPr lang="zh-CN" altLang="zh-CN" sz="2000" kern="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宋体" panose="02010600030101010101" pitchFamily="2" charset="-122"/>
              </a:rPr>
              <a:t>，</a:t>
            </a:r>
            <a:r>
              <a:rPr lang="en-US" altLang="zh-CN" sz="2000" kern="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宋体" panose="02010600030101010101" pitchFamily="2" charset="-122"/>
              </a:rPr>
              <a:t>38</a:t>
            </a:r>
            <a:r>
              <a:rPr lang="zh-CN" altLang="zh-CN" sz="2000" kern="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宋体" panose="02010600030101010101" pitchFamily="2" charset="-122"/>
              </a:rPr>
              <a:t>（</a:t>
            </a:r>
            <a:r>
              <a:rPr lang="en-US" altLang="zh-CN" sz="2000" kern="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宋体" panose="02010600030101010101" pitchFamily="2" charset="-122"/>
              </a:rPr>
              <a:t>1</a:t>
            </a:r>
            <a:r>
              <a:rPr lang="zh-CN" altLang="zh-CN" sz="2000" kern="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宋体" panose="02010600030101010101" pitchFamily="2" charset="-122"/>
              </a:rPr>
              <a:t>）：</a:t>
            </a:r>
            <a:r>
              <a:rPr lang="en-US" altLang="zh-CN" sz="2000" kern="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宋体" panose="02010600030101010101" pitchFamily="2" charset="-122"/>
              </a:rPr>
              <a:t>64-74</a:t>
            </a:r>
            <a:r>
              <a:rPr lang="zh-CN" altLang="zh-CN" sz="2000" kern="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宋体" panose="02010600030101010101" pitchFamily="2" charset="-122"/>
              </a:rPr>
              <a:t>．</a:t>
            </a:r>
            <a:endParaRPr lang="zh-CN" altLang="zh-CN" sz="1600" kern="100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ts val="2000"/>
              </a:lnSpc>
              <a:spcAft>
                <a:spcPts val="0"/>
              </a:spcAft>
              <a:buFont typeface="Times New Roman" panose="02020603050405020304" pitchFamily="18" charset="0"/>
              <a:buAutoNum type="arabicPeriod" startAt="9"/>
            </a:pPr>
            <a:r>
              <a:rPr lang="en-US" altLang="zh-CN" sz="2000" kern="1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 HARDARSON F. Stability analysis and synthesis of statically balanced walking for quadruped robots</a:t>
            </a:r>
            <a:r>
              <a:rPr lang="zh-CN" altLang="zh-CN" sz="2000" kern="1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［</a:t>
            </a:r>
            <a:r>
              <a:rPr lang="en-US" altLang="zh-CN" sz="2000" kern="1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D</a:t>
            </a:r>
            <a:r>
              <a:rPr lang="zh-CN" altLang="zh-CN" sz="2000" kern="1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］</a:t>
            </a:r>
            <a:r>
              <a:rPr lang="en-US" altLang="zh-CN" sz="2000" kern="1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.Sweden</a:t>
            </a:r>
            <a:r>
              <a:rPr lang="zh-CN" altLang="zh-CN" sz="2000" kern="1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lang="en-US" altLang="zh-CN" sz="2000" kern="1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Department of Machine Design</a:t>
            </a:r>
            <a:r>
              <a:rPr lang="zh-CN" altLang="zh-CN" sz="2000" kern="1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，</a:t>
            </a:r>
            <a:r>
              <a:rPr lang="en-US" altLang="zh-CN" sz="2000" kern="1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Royal Institute of Technology</a:t>
            </a:r>
            <a:r>
              <a:rPr lang="zh-CN" altLang="zh-CN" sz="2000" kern="1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，</a:t>
            </a:r>
            <a:r>
              <a:rPr lang="en-US" altLang="zh-CN" sz="2000" kern="1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2002</a:t>
            </a:r>
            <a:r>
              <a:rPr lang="zh-CN" altLang="zh-CN" sz="2000" kern="1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lang="en-US" altLang="zh-CN" sz="2000" kern="1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15-20.</a:t>
            </a:r>
            <a:endParaRPr lang="zh-CN" altLang="zh-CN" sz="1600" kern="100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ts val="2000"/>
              </a:lnSpc>
              <a:spcAft>
                <a:spcPts val="0"/>
              </a:spcAft>
              <a:buFont typeface="Times New Roman" panose="02020603050405020304" pitchFamily="18" charset="0"/>
              <a:buAutoNum type="arabicPeriod" startAt="9"/>
            </a:pPr>
            <a:r>
              <a:rPr lang="en-US" altLang="zh-CN" sz="2000" kern="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宋体" panose="02010600030101010101" pitchFamily="2" charset="-122"/>
              </a:rPr>
              <a:t> </a:t>
            </a:r>
            <a:r>
              <a:rPr lang="zh-CN" altLang="zh-CN" sz="2000" kern="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宋体" panose="02010600030101010101" pitchFamily="2" charset="-122"/>
              </a:rPr>
              <a:t>张洪记</a:t>
            </a:r>
            <a:r>
              <a:rPr lang="en-US" altLang="zh-CN" sz="2000" kern="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宋体" panose="02010600030101010101" pitchFamily="2" charset="-122"/>
              </a:rPr>
              <a:t>. </a:t>
            </a:r>
            <a:r>
              <a:rPr lang="zh-CN" altLang="zh-CN" sz="2000" kern="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宋体" panose="02010600030101010101" pitchFamily="2" charset="-122"/>
              </a:rPr>
              <a:t>基于模型预测控制的四足机器人运动控制研究</a:t>
            </a:r>
            <a:r>
              <a:rPr lang="en-US" altLang="zh-CN" sz="2000" kern="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宋体" panose="02010600030101010101" pitchFamily="2" charset="-122"/>
              </a:rPr>
              <a:t>[D].</a:t>
            </a:r>
            <a:r>
              <a:rPr lang="zh-CN" altLang="zh-CN" sz="2000" kern="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宋体" panose="02010600030101010101" pitchFamily="2" charset="-122"/>
              </a:rPr>
              <a:t>哈尔滨工业大学</a:t>
            </a:r>
            <a:r>
              <a:rPr lang="en-US" altLang="zh-CN" sz="2000" kern="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宋体" panose="02010600030101010101" pitchFamily="2" charset="-122"/>
              </a:rPr>
              <a:t>,2020.</a:t>
            </a:r>
            <a:endParaRPr lang="zh-CN" altLang="zh-CN" sz="1600" kern="100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ts val="2000"/>
              </a:lnSpc>
              <a:spcAft>
                <a:spcPts val="0"/>
              </a:spcAft>
              <a:buFont typeface="Times New Roman" panose="02020603050405020304" pitchFamily="18" charset="0"/>
              <a:buAutoNum type="arabicPeriod" startAt="9"/>
            </a:pPr>
            <a:r>
              <a:rPr lang="en-US" altLang="zh-CN" sz="2000" kern="1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000" kern="100" dirty="0" err="1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Raibert</a:t>
            </a:r>
            <a:r>
              <a:rPr lang="en-US" altLang="zh-CN" sz="2000" kern="1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 M H. Legged robots that balance[M]. MIT press, 1986,84-102.</a:t>
            </a:r>
            <a:endParaRPr lang="zh-CN" altLang="zh-CN" sz="1600" kern="100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ts val="2000"/>
              </a:lnSpc>
              <a:spcAft>
                <a:spcPts val="0"/>
              </a:spcAft>
              <a:buFont typeface="Times New Roman" panose="02020603050405020304" pitchFamily="18" charset="0"/>
              <a:buAutoNum type="arabicPeriod" startAt="9"/>
            </a:pPr>
            <a:r>
              <a:rPr lang="en-US" altLang="zh-CN" sz="2000" kern="1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 J. Di Carlo, P. M. </a:t>
            </a:r>
            <a:r>
              <a:rPr lang="en-US" altLang="zh-CN" sz="2000" kern="100" dirty="0" err="1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Wensing</a:t>
            </a:r>
            <a:r>
              <a:rPr lang="en-US" altLang="zh-CN" sz="2000" kern="1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, B. Katz, G. </a:t>
            </a:r>
            <a:r>
              <a:rPr lang="en-US" altLang="zh-CN" sz="2000" kern="100" dirty="0" err="1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Bledt</a:t>
            </a:r>
            <a:r>
              <a:rPr lang="en-US" altLang="zh-CN" sz="2000" kern="1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 and S. Kim, "Dynamic Locomotion in the MIT Cheetah 3 Through Convex Model-Predictive Control," 2018 IEEE/RSJ International Conference on Intelligent Robots and Systems (IROS), 2018, pp. 1-9, </a:t>
            </a:r>
            <a:r>
              <a:rPr lang="en-US" altLang="zh-CN" sz="2000" kern="100" dirty="0" err="1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doi</a:t>
            </a:r>
            <a:r>
              <a:rPr lang="en-US" altLang="zh-CN" sz="2000" kern="1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: 10.1109/IROS.2018.8594448.</a:t>
            </a:r>
            <a:endParaRPr lang="en-US" altLang="zh-CN" sz="1600" kern="100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ts val="2000"/>
              </a:lnSpc>
              <a:spcAft>
                <a:spcPts val="0"/>
              </a:spcAft>
              <a:buFont typeface="Times New Roman" panose="02020603050405020304" pitchFamily="18" charset="0"/>
              <a:buAutoNum type="arabicPeriod" startAt="9"/>
            </a:pPr>
            <a:r>
              <a:rPr lang="zh-CN" altLang="zh-CN" sz="20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宋体" panose="02010600030101010101" pitchFamily="2" charset="-122"/>
              </a:rPr>
              <a:t>刘在阳</a:t>
            </a:r>
            <a:r>
              <a:rPr lang="en-US" altLang="zh-CN" sz="20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宋体" panose="02010600030101010101" pitchFamily="2" charset="-122"/>
              </a:rPr>
              <a:t>. </a:t>
            </a:r>
            <a:r>
              <a:rPr lang="zh-CN" altLang="zh-CN" sz="20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宋体" panose="02010600030101010101" pitchFamily="2" charset="-122"/>
              </a:rPr>
              <a:t>电机驱动四足机器人控制系统与多步态控制方法研究</a:t>
            </a:r>
            <a:r>
              <a:rPr lang="en-US" altLang="zh-CN" sz="20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宋体" panose="02010600030101010101" pitchFamily="2" charset="-122"/>
              </a:rPr>
              <a:t>[D].</a:t>
            </a:r>
            <a:r>
              <a:rPr lang="zh-CN" altLang="zh-CN" sz="20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宋体" panose="02010600030101010101" pitchFamily="2" charset="-122"/>
              </a:rPr>
              <a:t>山东大学</a:t>
            </a:r>
            <a:r>
              <a:rPr lang="en-US" altLang="zh-CN" sz="20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宋体" panose="02010600030101010101" pitchFamily="2" charset="-122"/>
              </a:rPr>
              <a:t>,2021.DOI:10.27272/d.cnki.gshdu.2021.003355.</a:t>
            </a:r>
            <a:endParaRPr lang="zh-CN" altLang="en-US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22202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106F247-7AB9-4882-B781-178983EBDE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1102" y="2611022"/>
            <a:ext cx="5827668" cy="798847"/>
          </a:xfrm>
        </p:spPr>
        <p:txBody>
          <a:bodyPr/>
          <a:lstStyle/>
          <a:p>
            <a:r>
              <a:rPr lang="zh-CN" altLang="en-US" sz="6600" spc="600" dirty="0">
                <a:solidFill>
                  <a:srgbClr val="920D14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感谢聆听</a:t>
            </a:r>
            <a:r>
              <a:rPr lang="zh-CN" altLang="en-US" sz="6600" spc="600" dirty="0">
                <a:solidFill>
                  <a:srgbClr val="920D14"/>
                </a:solidFill>
              </a:rPr>
              <a:t>！</a:t>
            </a:r>
          </a:p>
        </p:txBody>
      </p:sp>
      <p:sp>
        <p:nvSpPr>
          <p:cNvPr id="14" name="副标题 2">
            <a:extLst>
              <a:ext uri="{FF2B5EF4-FFF2-40B4-BE49-F238E27FC236}">
                <a16:creationId xmlns:a16="http://schemas.microsoft.com/office/drawing/2014/main" id="{3B96A52A-55B0-48DC-8548-53E2E543B0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72021" y="3448132"/>
            <a:ext cx="5827669" cy="798847"/>
          </a:xfrm>
        </p:spPr>
        <p:txBody>
          <a:bodyPr>
            <a:noAutofit/>
          </a:bodyPr>
          <a:lstStyle/>
          <a:p>
            <a:r>
              <a:rPr lang="en-US" altLang="zh-CN" sz="2800" dirty="0">
                <a:solidFill>
                  <a:schemeClr val="tx1"/>
                </a:solidFill>
              </a:rPr>
              <a:t>Thank you for your listening!</a:t>
            </a:r>
            <a:endParaRPr lang="zh-CN" altLang="en-US" sz="2800" dirty="0">
              <a:solidFill>
                <a:schemeClr val="tx1"/>
              </a:solidFill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2DC3DC4D-5DBC-4110-820E-3C50CEE85F8A}"/>
              </a:ext>
            </a:extLst>
          </p:cNvPr>
          <p:cNvSpPr/>
          <p:nvPr/>
        </p:nvSpPr>
        <p:spPr>
          <a:xfrm>
            <a:off x="0" y="2171700"/>
            <a:ext cx="419100" cy="1892300"/>
          </a:xfrm>
          <a:prstGeom prst="rect">
            <a:avLst/>
          </a:prstGeom>
          <a:solidFill>
            <a:srgbClr val="9C252B"/>
          </a:solidFill>
          <a:ln>
            <a:solidFill>
              <a:srgbClr val="920D1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FA3C0D60-81C9-4257-B8A6-EB2EDE663540}"/>
              </a:ext>
            </a:extLst>
          </p:cNvPr>
          <p:cNvSpPr/>
          <p:nvPr/>
        </p:nvSpPr>
        <p:spPr>
          <a:xfrm>
            <a:off x="2038350" y="-2759984"/>
            <a:ext cx="16537024" cy="11755668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39590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文本框 46"/>
          <p:cNvSpPr txBox="1"/>
          <p:nvPr/>
        </p:nvSpPr>
        <p:spPr>
          <a:xfrm>
            <a:off x="5714874" y="3557553"/>
            <a:ext cx="27992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 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研究内容</a:t>
            </a:r>
          </a:p>
        </p:txBody>
      </p:sp>
      <p:cxnSp>
        <p:nvCxnSpPr>
          <p:cNvPr id="48" name="直接连接符 47"/>
          <p:cNvCxnSpPr/>
          <p:nvPr/>
        </p:nvCxnSpPr>
        <p:spPr>
          <a:xfrm flipV="1">
            <a:off x="5622009" y="3608999"/>
            <a:ext cx="0" cy="720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矩形 64"/>
          <p:cNvSpPr/>
          <p:nvPr/>
        </p:nvSpPr>
        <p:spPr>
          <a:xfrm>
            <a:off x="5796486" y="4067594"/>
            <a:ext cx="20199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Research </a:t>
            </a:r>
            <a:r>
              <a:rPr lang="en-US" altLang="zh-CN" dirty="0">
                <a:solidFill>
                  <a:schemeClr val="bg1"/>
                </a:solidFill>
              </a:rPr>
              <a:t>Content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71" name="Freeform 9"/>
          <p:cNvSpPr>
            <a:spLocks noEditPoints="1"/>
          </p:cNvSpPr>
          <p:nvPr/>
        </p:nvSpPr>
        <p:spPr bwMode="auto">
          <a:xfrm>
            <a:off x="4842932" y="3640557"/>
            <a:ext cx="519113" cy="681037"/>
          </a:xfrm>
          <a:custGeom>
            <a:avLst/>
            <a:gdLst>
              <a:gd name="T0" fmla="*/ 459 w 2178"/>
              <a:gd name="T1" fmla="*/ 1146 h 2866"/>
              <a:gd name="T2" fmla="*/ 1719 w 2178"/>
              <a:gd name="T3" fmla="*/ 1146 h 2866"/>
              <a:gd name="T4" fmla="*/ 1719 w 2178"/>
              <a:gd name="T5" fmla="*/ 917 h 2866"/>
              <a:gd name="T6" fmla="*/ 459 w 2178"/>
              <a:gd name="T7" fmla="*/ 917 h 2866"/>
              <a:gd name="T8" fmla="*/ 459 w 2178"/>
              <a:gd name="T9" fmla="*/ 1146 h 2866"/>
              <a:gd name="T10" fmla="*/ 459 w 2178"/>
              <a:gd name="T11" fmla="*/ 1605 h 2866"/>
              <a:gd name="T12" fmla="*/ 1719 w 2178"/>
              <a:gd name="T13" fmla="*/ 1605 h 2866"/>
              <a:gd name="T14" fmla="*/ 1719 w 2178"/>
              <a:gd name="T15" fmla="*/ 1376 h 2866"/>
              <a:gd name="T16" fmla="*/ 459 w 2178"/>
              <a:gd name="T17" fmla="*/ 1376 h 2866"/>
              <a:gd name="T18" fmla="*/ 459 w 2178"/>
              <a:gd name="T19" fmla="*/ 1605 h 2866"/>
              <a:gd name="T20" fmla="*/ 459 w 2178"/>
              <a:gd name="T21" fmla="*/ 2063 h 2866"/>
              <a:gd name="T22" fmla="*/ 1032 w 2178"/>
              <a:gd name="T23" fmla="*/ 2063 h 2866"/>
              <a:gd name="T24" fmla="*/ 1032 w 2178"/>
              <a:gd name="T25" fmla="*/ 1834 h 2866"/>
              <a:gd name="T26" fmla="*/ 459 w 2178"/>
              <a:gd name="T27" fmla="*/ 1834 h 2866"/>
              <a:gd name="T28" fmla="*/ 459 w 2178"/>
              <a:gd name="T29" fmla="*/ 2063 h 2866"/>
              <a:gd name="T30" fmla="*/ 2178 w 2178"/>
              <a:gd name="T31" fmla="*/ 229 h 2866"/>
              <a:gd name="T32" fmla="*/ 1949 w 2178"/>
              <a:gd name="T33" fmla="*/ 0 h 2866"/>
              <a:gd name="T34" fmla="*/ 229 w 2178"/>
              <a:gd name="T35" fmla="*/ 0 h 2866"/>
              <a:gd name="T36" fmla="*/ 0 w 2178"/>
              <a:gd name="T37" fmla="*/ 229 h 2866"/>
              <a:gd name="T38" fmla="*/ 0 w 2178"/>
              <a:gd name="T39" fmla="*/ 2636 h 2866"/>
              <a:gd name="T40" fmla="*/ 229 w 2178"/>
              <a:gd name="T41" fmla="*/ 2866 h 2866"/>
              <a:gd name="T42" fmla="*/ 1490 w 2178"/>
              <a:gd name="T43" fmla="*/ 2866 h 2866"/>
              <a:gd name="T44" fmla="*/ 1490 w 2178"/>
              <a:gd name="T45" fmla="*/ 2805 h 2866"/>
              <a:gd name="T46" fmla="*/ 2063 w 2178"/>
              <a:gd name="T47" fmla="*/ 2232 h 2866"/>
              <a:gd name="T48" fmla="*/ 2010 w 2178"/>
              <a:gd name="T49" fmla="*/ 2178 h 2866"/>
              <a:gd name="T50" fmla="*/ 2178 w 2178"/>
              <a:gd name="T51" fmla="*/ 2178 h 2866"/>
              <a:gd name="T52" fmla="*/ 2178 w 2178"/>
              <a:gd name="T53" fmla="*/ 229 h 2866"/>
              <a:gd name="T54" fmla="*/ 1490 w 2178"/>
              <a:gd name="T55" fmla="*/ 2468 h 2866"/>
              <a:gd name="T56" fmla="*/ 1490 w 2178"/>
              <a:gd name="T57" fmla="*/ 2293 h 2866"/>
              <a:gd name="T58" fmla="*/ 1605 w 2178"/>
              <a:gd name="T59" fmla="*/ 2178 h 2866"/>
              <a:gd name="T60" fmla="*/ 1780 w 2178"/>
              <a:gd name="T61" fmla="*/ 2178 h 2866"/>
              <a:gd name="T62" fmla="*/ 1490 w 2178"/>
              <a:gd name="T63" fmla="*/ 2468 h 2866"/>
              <a:gd name="T64" fmla="*/ 1949 w 2178"/>
              <a:gd name="T65" fmla="*/ 1949 h 2866"/>
              <a:gd name="T66" fmla="*/ 1490 w 2178"/>
              <a:gd name="T67" fmla="*/ 1949 h 2866"/>
              <a:gd name="T68" fmla="*/ 1261 w 2178"/>
              <a:gd name="T69" fmla="*/ 2178 h 2866"/>
              <a:gd name="T70" fmla="*/ 1261 w 2178"/>
              <a:gd name="T71" fmla="*/ 2636 h 2866"/>
              <a:gd name="T72" fmla="*/ 344 w 2178"/>
              <a:gd name="T73" fmla="*/ 2636 h 2866"/>
              <a:gd name="T74" fmla="*/ 229 w 2178"/>
              <a:gd name="T75" fmla="*/ 2522 h 2866"/>
              <a:gd name="T76" fmla="*/ 229 w 2178"/>
              <a:gd name="T77" fmla="*/ 344 h 2866"/>
              <a:gd name="T78" fmla="*/ 344 w 2178"/>
              <a:gd name="T79" fmla="*/ 229 h 2866"/>
              <a:gd name="T80" fmla="*/ 1834 w 2178"/>
              <a:gd name="T81" fmla="*/ 229 h 2866"/>
              <a:gd name="T82" fmla="*/ 1949 w 2178"/>
              <a:gd name="T83" fmla="*/ 344 h 2866"/>
              <a:gd name="T84" fmla="*/ 1949 w 2178"/>
              <a:gd name="T85" fmla="*/ 1949 h 28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2178" h="2866">
                <a:moveTo>
                  <a:pt x="459" y="1146"/>
                </a:moveTo>
                <a:cubicBezTo>
                  <a:pt x="1719" y="1146"/>
                  <a:pt x="1719" y="1146"/>
                  <a:pt x="1719" y="1146"/>
                </a:cubicBezTo>
                <a:cubicBezTo>
                  <a:pt x="1719" y="917"/>
                  <a:pt x="1719" y="917"/>
                  <a:pt x="1719" y="917"/>
                </a:cubicBezTo>
                <a:cubicBezTo>
                  <a:pt x="459" y="917"/>
                  <a:pt x="459" y="917"/>
                  <a:pt x="459" y="917"/>
                </a:cubicBezTo>
                <a:cubicBezTo>
                  <a:pt x="459" y="1146"/>
                  <a:pt x="459" y="1146"/>
                  <a:pt x="459" y="1146"/>
                </a:cubicBezTo>
                <a:close/>
                <a:moveTo>
                  <a:pt x="459" y="1605"/>
                </a:moveTo>
                <a:cubicBezTo>
                  <a:pt x="1719" y="1605"/>
                  <a:pt x="1719" y="1605"/>
                  <a:pt x="1719" y="1605"/>
                </a:cubicBezTo>
                <a:cubicBezTo>
                  <a:pt x="1719" y="1376"/>
                  <a:pt x="1719" y="1376"/>
                  <a:pt x="1719" y="1376"/>
                </a:cubicBezTo>
                <a:cubicBezTo>
                  <a:pt x="459" y="1376"/>
                  <a:pt x="459" y="1376"/>
                  <a:pt x="459" y="1376"/>
                </a:cubicBezTo>
                <a:cubicBezTo>
                  <a:pt x="459" y="1605"/>
                  <a:pt x="459" y="1605"/>
                  <a:pt x="459" y="1605"/>
                </a:cubicBezTo>
                <a:close/>
                <a:moveTo>
                  <a:pt x="459" y="2063"/>
                </a:moveTo>
                <a:cubicBezTo>
                  <a:pt x="1032" y="2063"/>
                  <a:pt x="1032" y="2063"/>
                  <a:pt x="1032" y="2063"/>
                </a:cubicBezTo>
                <a:cubicBezTo>
                  <a:pt x="1032" y="1834"/>
                  <a:pt x="1032" y="1834"/>
                  <a:pt x="1032" y="1834"/>
                </a:cubicBezTo>
                <a:cubicBezTo>
                  <a:pt x="459" y="1834"/>
                  <a:pt x="459" y="1834"/>
                  <a:pt x="459" y="1834"/>
                </a:cubicBezTo>
                <a:cubicBezTo>
                  <a:pt x="459" y="2063"/>
                  <a:pt x="459" y="2063"/>
                  <a:pt x="459" y="2063"/>
                </a:cubicBezTo>
                <a:close/>
                <a:moveTo>
                  <a:pt x="2178" y="229"/>
                </a:moveTo>
                <a:cubicBezTo>
                  <a:pt x="2178" y="103"/>
                  <a:pt x="2075" y="0"/>
                  <a:pt x="1949" y="0"/>
                </a:cubicBezTo>
                <a:cubicBezTo>
                  <a:pt x="229" y="0"/>
                  <a:pt x="229" y="0"/>
                  <a:pt x="229" y="0"/>
                </a:cubicBezTo>
                <a:cubicBezTo>
                  <a:pt x="103" y="0"/>
                  <a:pt x="0" y="103"/>
                  <a:pt x="0" y="229"/>
                </a:cubicBezTo>
                <a:cubicBezTo>
                  <a:pt x="0" y="2636"/>
                  <a:pt x="0" y="2636"/>
                  <a:pt x="0" y="2636"/>
                </a:cubicBezTo>
                <a:cubicBezTo>
                  <a:pt x="0" y="2763"/>
                  <a:pt x="103" y="2866"/>
                  <a:pt x="229" y="2866"/>
                </a:cubicBezTo>
                <a:cubicBezTo>
                  <a:pt x="1490" y="2866"/>
                  <a:pt x="1490" y="2866"/>
                  <a:pt x="1490" y="2866"/>
                </a:cubicBezTo>
                <a:cubicBezTo>
                  <a:pt x="1490" y="2805"/>
                  <a:pt x="1490" y="2805"/>
                  <a:pt x="1490" y="2805"/>
                </a:cubicBezTo>
                <a:cubicBezTo>
                  <a:pt x="2063" y="2232"/>
                  <a:pt x="2063" y="2232"/>
                  <a:pt x="2063" y="2232"/>
                </a:cubicBezTo>
                <a:cubicBezTo>
                  <a:pt x="2010" y="2178"/>
                  <a:pt x="2010" y="2178"/>
                  <a:pt x="2010" y="2178"/>
                </a:cubicBezTo>
                <a:cubicBezTo>
                  <a:pt x="2178" y="2178"/>
                  <a:pt x="2178" y="2178"/>
                  <a:pt x="2178" y="2178"/>
                </a:cubicBezTo>
                <a:cubicBezTo>
                  <a:pt x="2178" y="229"/>
                  <a:pt x="2178" y="229"/>
                  <a:pt x="2178" y="229"/>
                </a:cubicBezTo>
                <a:close/>
                <a:moveTo>
                  <a:pt x="1490" y="2468"/>
                </a:moveTo>
                <a:cubicBezTo>
                  <a:pt x="1490" y="2293"/>
                  <a:pt x="1490" y="2293"/>
                  <a:pt x="1490" y="2293"/>
                </a:cubicBezTo>
                <a:cubicBezTo>
                  <a:pt x="1490" y="2229"/>
                  <a:pt x="1542" y="2178"/>
                  <a:pt x="1605" y="2178"/>
                </a:cubicBezTo>
                <a:cubicBezTo>
                  <a:pt x="1780" y="2178"/>
                  <a:pt x="1780" y="2178"/>
                  <a:pt x="1780" y="2178"/>
                </a:cubicBezTo>
                <a:cubicBezTo>
                  <a:pt x="1490" y="2468"/>
                  <a:pt x="1490" y="2468"/>
                  <a:pt x="1490" y="2468"/>
                </a:cubicBezTo>
                <a:close/>
                <a:moveTo>
                  <a:pt x="1949" y="1949"/>
                </a:moveTo>
                <a:cubicBezTo>
                  <a:pt x="1490" y="1949"/>
                  <a:pt x="1490" y="1949"/>
                  <a:pt x="1490" y="1949"/>
                </a:cubicBezTo>
                <a:cubicBezTo>
                  <a:pt x="1364" y="1949"/>
                  <a:pt x="1261" y="2051"/>
                  <a:pt x="1261" y="2178"/>
                </a:cubicBezTo>
                <a:cubicBezTo>
                  <a:pt x="1261" y="2636"/>
                  <a:pt x="1261" y="2636"/>
                  <a:pt x="1261" y="2636"/>
                </a:cubicBezTo>
                <a:cubicBezTo>
                  <a:pt x="344" y="2636"/>
                  <a:pt x="344" y="2636"/>
                  <a:pt x="344" y="2636"/>
                </a:cubicBezTo>
                <a:cubicBezTo>
                  <a:pt x="281" y="2636"/>
                  <a:pt x="229" y="2585"/>
                  <a:pt x="229" y="2522"/>
                </a:cubicBezTo>
                <a:cubicBezTo>
                  <a:pt x="229" y="344"/>
                  <a:pt x="229" y="344"/>
                  <a:pt x="229" y="344"/>
                </a:cubicBezTo>
                <a:cubicBezTo>
                  <a:pt x="229" y="281"/>
                  <a:pt x="281" y="229"/>
                  <a:pt x="344" y="229"/>
                </a:cubicBezTo>
                <a:cubicBezTo>
                  <a:pt x="1834" y="229"/>
                  <a:pt x="1834" y="229"/>
                  <a:pt x="1834" y="229"/>
                </a:cubicBezTo>
                <a:cubicBezTo>
                  <a:pt x="1897" y="229"/>
                  <a:pt x="1949" y="281"/>
                  <a:pt x="1949" y="344"/>
                </a:cubicBezTo>
                <a:cubicBezTo>
                  <a:pt x="1949" y="1949"/>
                  <a:pt x="1949" y="1949"/>
                  <a:pt x="1949" y="194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58B74B4C-2C01-4B5E-9C46-EE88673AA795}"/>
              </a:ext>
            </a:extLst>
          </p:cNvPr>
          <p:cNvSpPr txBox="1"/>
          <p:nvPr/>
        </p:nvSpPr>
        <p:spPr>
          <a:xfrm>
            <a:off x="3198989" y="2652648"/>
            <a:ext cx="783099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6600" b="1" dirty="0">
                <a:latin typeface="黑体" panose="02010609060101010101" pitchFamily="49" charset="-122"/>
                <a:ea typeface="黑体" panose="02010609060101010101" pitchFamily="49" charset="-122"/>
              </a:rPr>
              <a:t>四足机器人相关背景</a:t>
            </a:r>
          </a:p>
        </p:txBody>
      </p:sp>
      <p:sp>
        <p:nvSpPr>
          <p:cNvPr id="26" name="Oval 6">
            <a:extLst>
              <a:ext uri="{FF2B5EF4-FFF2-40B4-BE49-F238E27FC236}">
                <a16:creationId xmlns:a16="http://schemas.microsoft.com/office/drawing/2014/main" id="{2375699E-59E1-4C2A-B518-3367C322B4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43477" y="2425148"/>
            <a:ext cx="1712146" cy="173189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endParaRPr lang="zh-CN" altLang="en-US" dirty="0">
              <a:solidFill>
                <a:srgbClr val="024C89"/>
              </a:solidFill>
              <a:latin typeface="Arial"/>
            </a:endParaRPr>
          </a:p>
        </p:txBody>
      </p:sp>
      <p:sp>
        <p:nvSpPr>
          <p:cNvPr id="27" name="TextBox 18">
            <a:extLst>
              <a:ext uri="{FF2B5EF4-FFF2-40B4-BE49-F238E27FC236}">
                <a16:creationId xmlns:a16="http://schemas.microsoft.com/office/drawing/2014/main" id="{6A5856B9-C05E-46B4-B0FE-4F7756234E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90640" y="2737099"/>
            <a:ext cx="1417820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en-US" altLang="zh-CN" sz="6600" b="1" dirty="0">
                <a:solidFill>
                  <a:srgbClr val="FFFFFF"/>
                </a:solidFill>
                <a:ea typeface="微软雅黑" pitchFamily="34" charset="-122"/>
                <a:cs typeface="Arial" panose="020B0604020202020204" pitchFamily="34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220572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>
            <a:extLst>
              <a:ext uri="{FF2B5EF4-FFF2-40B4-BE49-F238E27FC236}">
                <a16:creationId xmlns:a16="http://schemas.microsoft.com/office/drawing/2014/main" id="{49FDC720-F33B-4571-B34B-F4C4B52806F5}"/>
              </a:ext>
            </a:extLst>
          </p:cNvPr>
          <p:cNvSpPr/>
          <p:nvPr/>
        </p:nvSpPr>
        <p:spPr>
          <a:xfrm>
            <a:off x="728090" y="1385361"/>
            <a:ext cx="8772998" cy="14619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优势</a:t>
            </a:r>
            <a:endParaRPr lang="en-US" altLang="zh-CN" sz="2000" dirty="0">
              <a:solidFill>
                <a:schemeClr val="accent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25000"/>
              </a:lnSpc>
            </a:pP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    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四足机器人相较于普通移动机器人有着能跨越复杂地形的能力。</a:t>
            </a:r>
            <a:endParaRPr lang="en-US" altLang="zh-CN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25000"/>
              </a:lnSpc>
            </a:pP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    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而相对于六足机器人稳定性较好，机构相对简单。</a:t>
            </a:r>
            <a:endParaRPr lang="en-US" altLang="zh-CN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altLang="zh-CN" sz="1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B1FF1FC7-9F1A-49E8-9C0E-C65BA2A43BEE}"/>
              </a:ext>
            </a:extLst>
          </p:cNvPr>
          <p:cNvSpPr/>
          <p:nvPr/>
        </p:nvSpPr>
        <p:spPr>
          <a:xfrm>
            <a:off x="8894868" y="5947899"/>
            <a:ext cx="243406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>
                <a:latin typeface="黑体" panose="02010609060101010101" pitchFamily="49" charset="-122"/>
                <a:ea typeface="黑体" panose="02010609060101010101" pitchFamily="49" charset="-122"/>
              </a:rPr>
              <a:t>图</a:t>
            </a:r>
            <a:r>
              <a:rPr lang="en-US" altLang="zh-CN" sz="1400" dirty="0">
                <a:latin typeface="黑体" panose="02010609060101010101" pitchFamily="49" charset="-122"/>
                <a:ea typeface="黑体" panose="02010609060101010101" pitchFamily="49" charset="-122"/>
              </a:rPr>
              <a:t>1.3 </a:t>
            </a:r>
            <a:r>
              <a:rPr lang="zh-CN" altLang="en-US" sz="1400" dirty="0">
                <a:latin typeface="黑体" panose="02010609060101010101" pitchFamily="49" charset="-122"/>
                <a:ea typeface="黑体" panose="02010609060101010101" pitchFamily="49" charset="-122"/>
              </a:rPr>
              <a:t>山东大学四足机器人</a:t>
            </a:r>
            <a:endParaRPr lang="en-US" altLang="zh-CN" sz="1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EAFCD84F-E782-45F6-9AA0-DCACBCC73926}"/>
              </a:ext>
            </a:extLst>
          </p:cNvPr>
          <p:cNvSpPr/>
          <p:nvPr/>
        </p:nvSpPr>
        <p:spPr>
          <a:xfrm>
            <a:off x="1372731" y="5947900"/>
            <a:ext cx="243406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>
                <a:latin typeface="黑体" panose="02010609060101010101" pitchFamily="49" charset="-122"/>
                <a:ea typeface="黑体" panose="02010609060101010101" pitchFamily="49" charset="-122"/>
              </a:rPr>
              <a:t>图</a:t>
            </a:r>
            <a:r>
              <a:rPr lang="en-US" altLang="zh-CN" sz="1400" dirty="0">
                <a:latin typeface="黑体" panose="02010609060101010101" pitchFamily="49" charset="-122"/>
                <a:ea typeface="黑体" panose="02010609060101010101" pitchFamily="49" charset="-122"/>
              </a:rPr>
              <a:t>1.1 Spot</a:t>
            </a: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DA90F517-4302-48F7-A0D9-05C5784E0992}"/>
              </a:ext>
            </a:extLst>
          </p:cNvPr>
          <p:cNvSpPr/>
          <p:nvPr/>
        </p:nvSpPr>
        <p:spPr>
          <a:xfrm>
            <a:off x="5081559" y="5950319"/>
            <a:ext cx="243406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>
                <a:latin typeface="黑体" panose="02010609060101010101" pitchFamily="49" charset="-122"/>
                <a:ea typeface="黑体" panose="02010609060101010101" pitchFamily="49" charset="-122"/>
              </a:rPr>
              <a:t>图</a:t>
            </a:r>
            <a:r>
              <a:rPr lang="en-US" altLang="zh-CN" sz="1400" dirty="0">
                <a:latin typeface="黑体" panose="02010609060101010101" pitchFamily="49" charset="-122"/>
                <a:ea typeface="黑体" panose="02010609060101010101" pitchFamily="49" charset="-122"/>
              </a:rPr>
              <a:t>1.2 </a:t>
            </a:r>
            <a:r>
              <a:rPr lang="en-US" altLang="zh-CN" sz="1400" dirty="0" err="1">
                <a:latin typeface="黑体" panose="02010609060101010101" pitchFamily="49" charset="-122"/>
                <a:ea typeface="黑体" panose="02010609060101010101" pitchFamily="49" charset="-122"/>
              </a:rPr>
              <a:t>Laikago</a:t>
            </a:r>
            <a:endParaRPr lang="en-US" altLang="zh-CN" sz="1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35" name="图片 34">
            <a:extLst>
              <a:ext uri="{FF2B5EF4-FFF2-40B4-BE49-F238E27FC236}">
                <a16:creationId xmlns:a16="http://schemas.microsoft.com/office/drawing/2014/main" id="{A14C9180-56FC-48B5-881D-38E09F8E510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62" r="17268" b="-638"/>
          <a:stretch/>
        </p:blipFill>
        <p:spPr>
          <a:xfrm>
            <a:off x="728090" y="2786523"/>
            <a:ext cx="3210195" cy="288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图片 36">
            <a:extLst>
              <a:ext uri="{FF2B5EF4-FFF2-40B4-BE49-F238E27FC236}">
                <a16:creationId xmlns:a16="http://schemas.microsoft.com/office/drawing/2014/main" id="{0EA350BB-8D91-4CE3-AA57-3BEDF4FC5D9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14" r="12248" b="3447"/>
          <a:stretch/>
        </p:blipFill>
        <p:spPr>
          <a:xfrm>
            <a:off x="4251280" y="2723394"/>
            <a:ext cx="3114568" cy="2965957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图片 37">
            <a:extLst>
              <a:ext uri="{FF2B5EF4-FFF2-40B4-BE49-F238E27FC236}">
                <a16:creationId xmlns:a16="http://schemas.microsoft.com/office/drawing/2014/main" id="{F5A45639-28C5-465A-9521-8C91B839F56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49" b="9143"/>
          <a:stretch>
            <a:fillRect/>
          </a:stretch>
        </p:blipFill>
        <p:spPr>
          <a:xfrm>
            <a:off x="7678843" y="2786523"/>
            <a:ext cx="3895409" cy="2825549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文本框 38">
            <a:extLst>
              <a:ext uri="{FF2B5EF4-FFF2-40B4-BE49-F238E27FC236}">
                <a16:creationId xmlns:a16="http://schemas.microsoft.com/office/drawing/2014/main" id="{5BC56FC1-F0C7-42B4-98AE-A8F4A085A8BC}"/>
              </a:ext>
            </a:extLst>
          </p:cNvPr>
          <p:cNvSpPr txBox="1"/>
          <p:nvPr/>
        </p:nvSpPr>
        <p:spPr>
          <a:xfrm>
            <a:off x="281993" y="402268"/>
            <a:ext cx="46155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四足机器人步态控制</a:t>
            </a:r>
            <a:endParaRPr kumimoji="0" lang="en-US" altLang="zh-CN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B1F95B2-2AFD-4707-82DE-0A11605DD049}"/>
              </a:ext>
            </a:extLst>
          </p:cNvPr>
          <p:cNvSpPr txBox="1"/>
          <p:nvPr/>
        </p:nvSpPr>
        <p:spPr>
          <a:xfrm>
            <a:off x="306901" y="966284"/>
            <a:ext cx="37285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Arial" panose="020B0604020202020204" pitchFamily="34" charset="0"/>
                <a:ea typeface="黑体" panose="02010609060101010101" pitchFamily="49" charset="-122"/>
              </a:rPr>
              <a:t>1 </a:t>
            </a:r>
            <a:r>
              <a:rPr lang="zh-CN" altLang="en-US" sz="2400" dirty="0">
                <a:latin typeface="Arial" panose="020B0604020202020204" pitchFamily="34" charset="0"/>
                <a:ea typeface="黑体" panose="02010609060101010101" pitchFamily="49" charset="-122"/>
              </a:rPr>
              <a:t>相关背景</a:t>
            </a:r>
            <a:endParaRPr lang="en-US" altLang="zh-CN" sz="2400" dirty="0"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F8B57C9-5760-4D70-B2D4-558436230FCC}"/>
              </a:ext>
            </a:extLst>
          </p:cNvPr>
          <p:cNvSpPr txBox="1"/>
          <p:nvPr/>
        </p:nvSpPr>
        <p:spPr>
          <a:xfrm>
            <a:off x="11678195" y="6485850"/>
            <a:ext cx="3483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24139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文本框 46"/>
          <p:cNvSpPr txBox="1"/>
          <p:nvPr/>
        </p:nvSpPr>
        <p:spPr>
          <a:xfrm>
            <a:off x="5714874" y="3557553"/>
            <a:ext cx="27992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 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研究内容</a:t>
            </a:r>
          </a:p>
        </p:txBody>
      </p:sp>
      <p:cxnSp>
        <p:nvCxnSpPr>
          <p:cNvPr id="48" name="直接连接符 47"/>
          <p:cNvCxnSpPr/>
          <p:nvPr/>
        </p:nvCxnSpPr>
        <p:spPr>
          <a:xfrm flipV="1">
            <a:off x="5622009" y="3608999"/>
            <a:ext cx="0" cy="720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矩形 64"/>
          <p:cNvSpPr/>
          <p:nvPr/>
        </p:nvSpPr>
        <p:spPr>
          <a:xfrm>
            <a:off x="5796486" y="4067594"/>
            <a:ext cx="20199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Research </a:t>
            </a:r>
            <a:r>
              <a:rPr lang="en-US" altLang="zh-CN" dirty="0">
                <a:solidFill>
                  <a:schemeClr val="bg1"/>
                </a:solidFill>
              </a:rPr>
              <a:t>Content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71" name="Freeform 9"/>
          <p:cNvSpPr>
            <a:spLocks noEditPoints="1"/>
          </p:cNvSpPr>
          <p:nvPr/>
        </p:nvSpPr>
        <p:spPr bwMode="auto">
          <a:xfrm>
            <a:off x="4842932" y="3640557"/>
            <a:ext cx="519113" cy="681037"/>
          </a:xfrm>
          <a:custGeom>
            <a:avLst/>
            <a:gdLst>
              <a:gd name="T0" fmla="*/ 459 w 2178"/>
              <a:gd name="T1" fmla="*/ 1146 h 2866"/>
              <a:gd name="T2" fmla="*/ 1719 w 2178"/>
              <a:gd name="T3" fmla="*/ 1146 h 2866"/>
              <a:gd name="T4" fmla="*/ 1719 w 2178"/>
              <a:gd name="T5" fmla="*/ 917 h 2866"/>
              <a:gd name="T6" fmla="*/ 459 w 2178"/>
              <a:gd name="T7" fmla="*/ 917 h 2866"/>
              <a:gd name="T8" fmla="*/ 459 w 2178"/>
              <a:gd name="T9" fmla="*/ 1146 h 2866"/>
              <a:gd name="T10" fmla="*/ 459 w 2178"/>
              <a:gd name="T11" fmla="*/ 1605 h 2866"/>
              <a:gd name="T12" fmla="*/ 1719 w 2178"/>
              <a:gd name="T13" fmla="*/ 1605 h 2866"/>
              <a:gd name="T14" fmla="*/ 1719 w 2178"/>
              <a:gd name="T15" fmla="*/ 1376 h 2866"/>
              <a:gd name="T16" fmla="*/ 459 w 2178"/>
              <a:gd name="T17" fmla="*/ 1376 h 2866"/>
              <a:gd name="T18" fmla="*/ 459 w 2178"/>
              <a:gd name="T19" fmla="*/ 1605 h 2866"/>
              <a:gd name="T20" fmla="*/ 459 w 2178"/>
              <a:gd name="T21" fmla="*/ 2063 h 2866"/>
              <a:gd name="T22" fmla="*/ 1032 w 2178"/>
              <a:gd name="T23" fmla="*/ 2063 h 2866"/>
              <a:gd name="T24" fmla="*/ 1032 w 2178"/>
              <a:gd name="T25" fmla="*/ 1834 h 2866"/>
              <a:gd name="T26" fmla="*/ 459 w 2178"/>
              <a:gd name="T27" fmla="*/ 1834 h 2866"/>
              <a:gd name="T28" fmla="*/ 459 w 2178"/>
              <a:gd name="T29" fmla="*/ 2063 h 2866"/>
              <a:gd name="T30" fmla="*/ 2178 w 2178"/>
              <a:gd name="T31" fmla="*/ 229 h 2866"/>
              <a:gd name="T32" fmla="*/ 1949 w 2178"/>
              <a:gd name="T33" fmla="*/ 0 h 2866"/>
              <a:gd name="T34" fmla="*/ 229 w 2178"/>
              <a:gd name="T35" fmla="*/ 0 h 2866"/>
              <a:gd name="T36" fmla="*/ 0 w 2178"/>
              <a:gd name="T37" fmla="*/ 229 h 2866"/>
              <a:gd name="T38" fmla="*/ 0 w 2178"/>
              <a:gd name="T39" fmla="*/ 2636 h 2866"/>
              <a:gd name="T40" fmla="*/ 229 w 2178"/>
              <a:gd name="T41" fmla="*/ 2866 h 2866"/>
              <a:gd name="T42" fmla="*/ 1490 w 2178"/>
              <a:gd name="T43" fmla="*/ 2866 h 2866"/>
              <a:gd name="T44" fmla="*/ 1490 w 2178"/>
              <a:gd name="T45" fmla="*/ 2805 h 2866"/>
              <a:gd name="T46" fmla="*/ 2063 w 2178"/>
              <a:gd name="T47" fmla="*/ 2232 h 2866"/>
              <a:gd name="T48" fmla="*/ 2010 w 2178"/>
              <a:gd name="T49" fmla="*/ 2178 h 2866"/>
              <a:gd name="T50" fmla="*/ 2178 w 2178"/>
              <a:gd name="T51" fmla="*/ 2178 h 2866"/>
              <a:gd name="T52" fmla="*/ 2178 w 2178"/>
              <a:gd name="T53" fmla="*/ 229 h 2866"/>
              <a:gd name="T54" fmla="*/ 1490 w 2178"/>
              <a:gd name="T55" fmla="*/ 2468 h 2866"/>
              <a:gd name="T56" fmla="*/ 1490 w 2178"/>
              <a:gd name="T57" fmla="*/ 2293 h 2866"/>
              <a:gd name="T58" fmla="*/ 1605 w 2178"/>
              <a:gd name="T59" fmla="*/ 2178 h 2866"/>
              <a:gd name="T60" fmla="*/ 1780 w 2178"/>
              <a:gd name="T61" fmla="*/ 2178 h 2866"/>
              <a:gd name="T62" fmla="*/ 1490 w 2178"/>
              <a:gd name="T63" fmla="*/ 2468 h 2866"/>
              <a:gd name="T64" fmla="*/ 1949 w 2178"/>
              <a:gd name="T65" fmla="*/ 1949 h 2866"/>
              <a:gd name="T66" fmla="*/ 1490 w 2178"/>
              <a:gd name="T67" fmla="*/ 1949 h 2866"/>
              <a:gd name="T68" fmla="*/ 1261 w 2178"/>
              <a:gd name="T69" fmla="*/ 2178 h 2866"/>
              <a:gd name="T70" fmla="*/ 1261 w 2178"/>
              <a:gd name="T71" fmla="*/ 2636 h 2866"/>
              <a:gd name="T72" fmla="*/ 344 w 2178"/>
              <a:gd name="T73" fmla="*/ 2636 h 2866"/>
              <a:gd name="T74" fmla="*/ 229 w 2178"/>
              <a:gd name="T75" fmla="*/ 2522 h 2866"/>
              <a:gd name="T76" fmla="*/ 229 w 2178"/>
              <a:gd name="T77" fmla="*/ 344 h 2866"/>
              <a:gd name="T78" fmla="*/ 344 w 2178"/>
              <a:gd name="T79" fmla="*/ 229 h 2866"/>
              <a:gd name="T80" fmla="*/ 1834 w 2178"/>
              <a:gd name="T81" fmla="*/ 229 h 2866"/>
              <a:gd name="T82" fmla="*/ 1949 w 2178"/>
              <a:gd name="T83" fmla="*/ 344 h 2866"/>
              <a:gd name="T84" fmla="*/ 1949 w 2178"/>
              <a:gd name="T85" fmla="*/ 1949 h 28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2178" h="2866">
                <a:moveTo>
                  <a:pt x="459" y="1146"/>
                </a:moveTo>
                <a:cubicBezTo>
                  <a:pt x="1719" y="1146"/>
                  <a:pt x="1719" y="1146"/>
                  <a:pt x="1719" y="1146"/>
                </a:cubicBezTo>
                <a:cubicBezTo>
                  <a:pt x="1719" y="917"/>
                  <a:pt x="1719" y="917"/>
                  <a:pt x="1719" y="917"/>
                </a:cubicBezTo>
                <a:cubicBezTo>
                  <a:pt x="459" y="917"/>
                  <a:pt x="459" y="917"/>
                  <a:pt x="459" y="917"/>
                </a:cubicBezTo>
                <a:cubicBezTo>
                  <a:pt x="459" y="1146"/>
                  <a:pt x="459" y="1146"/>
                  <a:pt x="459" y="1146"/>
                </a:cubicBezTo>
                <a:close/>
                <a:moveTo>
                  <a:pt x="459" y="1605"/>
                </a:moveTo>
                <a:cubicBezTo>
                  <a:pt x="1719" y="1605"/>
                  <a:pt x="1719" y="1605"/>
                  <a:pt x="1719" y="1605"/>
                </a:cubicBezTo>
                <a:cubicBezTo>
                  <a:pt x="1719" y="1376"/>
                  <a:pt x="1719" y="1376"/>
                  <a:pt x="1719" y="1376"/>
                </a:cubicBezTo>
                <a:cubicBezTo>
                  <a:pt x="459" y="1376"/>
                  <a:pt x="459" y="1376"/>
                  <a:pt x="459" y="1376"/>
                </a:cubicBezTo>
                <a:cubicBezTo>
                  <a:pt x="459" y="1605"/>
                  <a:pt x="459" y="1605"/>
                  <a:pt x="459" y="1605"/>
                </a:cubicBezTo>
                <a:close/>
                <a:moveTo>
                  <a:pt x="459" y="2063"/>
                </a:moveTo>
                <a:cubicBezTo>
                  <a:pt x="1032" y="2063"/>
                  <a:pt x="1032" y="2063"/>
                  <a:pt x="1032" y="2063"/>
                </a:cubicBezTo>
                <a:cubicBezTo>
                  <a:pt x="1032" y="1834"/>
                  <a:pt x="1032" y="1834"/>
                  <a:pt x="1032" y="1834"/>
                </a:cubicBezTo>
                <a:cubicBezTo>
                  <a:pt x="459" y="1834"/>
                  <a:pt x="459" y="1834"/>
                  <a:pt x="459" y="1834"/>
                </a:cubicBezTo>
                <a:cubicBezTo>
                  <a:pt x="459" y="2063"/>
                  <a:pt x="459" y="2063"/>
                  <a:pt x="459" y="2063"/>
                </a:cubicBezTo>
                <a:close/>
                <a:moveTo>
                  <a:pt x="2178" y="229"/>
                </a:moveTo>
                <a:cubicBezTo>
                  <a:pt x="2178" y="103"/>
                  <a:pt x="2075" y="0"/>
                  <a:pt x="1949" y="0"/>
                </a:cubicBezTo>
                <a:cubicBezTo>
                  <a:pt x="229" y="0"/>
                  <a:pt x="229" y="0"/>
                  <a:pt x="229" y="0"/>
                </a:cubicBezTo>
                <a:cubicBezTo>
                  <a:pt x="103" y="0"/>
                  <a:pt x="0" y="103"/>
                  <a:pt x="0" y="229"/>
                </a:cubicBezTo>
                <a:cubicBezTo>
                  <a:pt x="0" y="2636"/>
                  <a:pt x="0" y="2636"/>
                  <a:pt x="0" y="2636"/>
                </a:cubicBezTo>
                <a:cubicBezTo>
                  <a:pt x="0" y="2763"/>
                  <a:pt x="103" y="2866"/>
                  <a:pt x="229" y="2866"/>
                </a:cubicBezTo>
                <a:cubicBezTo>
                  <a:pt x="1490" y="2866"/>
                  <a:pt x="1490" y="2866"/>
                  <a:pt x="1490" y="2866"/>
                </a:cubicBezTo>
                <a:cubicBezTo>
                  <a:pt x="1490" y="2805"/>
                  <a:pt x="1490" y="2805"/>
                  <a:pt x="1490" y="2805"/>
                </a:cubicBezTo>
                <a:cubicBezTo>
                  <a:pt x="2063" y="2232"/>
                  <a:pt x="2063" y="2232"/>
                  <a:pt x="2063" y="2232"/>
                </a:cubicBezTo>
                <a:cubicBezTo>
                  <a:pt x="2010" y="2178"/>
                  <a:pt x="2010" y="2178"/>
                  <a:pt x="2010" y="2178"/>
                </a:cubicBezTo>
                <a:cubicBezTo>
                  <a:pt x="2178" y="2178"/>
                  <a:pt x="2178" y="2178"/>
                  <a:pt x="2178" y="2178"/>
                </a:cubicBezTo>
                <a:cubicBezTo>
                  <a:pt x="2178" y="229"/>
                  <a:pt x="2178" y="229"/>
                  <a:pt x="2178" y="229"/>
                </a:cubicBezTo>
                <a:close/>
                <a:moveTo>
                  <a:pt x="1490" y="2468"/>
                </a:moveTo>
                <a:cubicBezTo>
                  <a:pt x="1490" y="2293"/>
                  <a:pt x="1490" y="2293"/>
                  <a:pt x="1490" y="2293"/>
                </a:cubicBezTo>
                <a:cubicBezTo>
                  <a:pt x="1490" y="2229"/>
                  <a:pt x="1542" y="2178"/>
                  <a:pt x="1605" y="2178"/>
                </a:cubicBezTo>
                <a:cubicBezTo>
                  <a:pt x="1780" y="2178"/>
                  <a:pt x="1780" y="2178"/>
                  <a:pt x="1780" y="2178"/>
                </a:cubicBezTo>
                <a:cubicBezTo>
                  <a:pt x="1490" y="2468"/>
                  <a:pt x="1490" y="2468"/>
                  <a:pt x="1490" y="2468"/>
                </a:cubicBezTo>
                <a:close/>
                <a:moveTo>
                  <a:pt x="1949" y="1949"/>
                </a:moveTo>
                <a:cubicBezTo>
                  <a:pt x="1490" y="1949"/>
                  <a:pt x="1490" y="1949"/>
                  <a:pt x="1490" y="1949"/>
                </a:cubicBezTo>
                <a:cubicBezTo>
                  <a:pt x="1364" y="1949"/>
                  <a:pt x="1261" y="2051"/>
                  <a:pt x="1261" y="2178"/>
                </a:cubicBezTo>
                <a:cubicBezTo>
                  <a:pt x="1261" y="2636"/>
                  <a:pt x="1261" y="2636"/>
                  <a:pt x="1261" y="2636"/>
                </a:cubicBezTo>
                <a:cubicBezTo>
                  <a:pt x="344" y="2636"/>
                  <a:pt x="344" y="2636"/>
                  <a:pt x="344" y="2636"/>
                </a:cubicBezTo>
                <a:cubicBezTo>
                  <a:pt x="281" y="2636"/>
                  <a:pt x="229" y="2585"/>
                  <a:pt x="229" y="2522"/>
                </a:cubicBezTo>
                <a:cubicBezTo>
                  <a:pt x="229" y="344"/>
                  <a:pt x="229" y="344"/>
                  <a:pt x="229" y="344"/>
                </a:cubicBezTo>
                <a:cubicBezTo>
                  <a:pt x="229" y="281"/>
                  <a:pt x="281" y="229"/>
                  <a:pt x="344" y="229"/>
                </a:cubicBezTo>
                <a:cubicBezTo>
                  <a:pt x="1834" y="229"/>
                  <a:pt x="1834" y="229"/>
                  <a:pt x="1834" y="229"/>
                </a:cubicBezTo>
                <a:cubicBezTo>
                  <a:pt x="1897" y="229"/>
                  <a:pt x="1949" y="281"/>
                  <a:pt x="1949" y="344"/>
                </a:cubicBezTo>
                <a:cubicBezTo>
                  <a:pt x="1949" y="1949"/>
                  <a:pt x="1949" y="1949"/>
                  <a:pt x="1949" y="194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58B74B4C-2C01-4B5E-9C46-EE88673AA795}"/>
              </a:ext>
            </a:extLst>
          </p:cNvPr>
          <p:cNvSpPr txBox="1"/>
          <p:nvPr/>
        </p:nvSpPr>
        <p:spPr>
          <a:xfrm>
            <a:off x="3667582" y="2663445"/>
            <a:ext cx="613180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6600" b="1" dirty="0">
                <a:latin typeface="黑体" panose="02010609060101010101" pitchFamily="49" charset="-122"/>
                <a:ea typeface="黑体" panose="02010609060101010101" pitchFamily="49" charset="-122"/>
              </a:rPr>
              <a:t>四足机器人模型</a:t>
            </a:r>
          </a:p>
        </p:txBody>
      </p:sp>
      <p:sp>
        <p:nvSpPr>
          <p:cNvPr id="10" name="Oval 6">
            <a:extLst>
              <a:ext uri="{FF2B5EF4-FFF2-40B4-BE49-F238E27FC236}">
                <a16:creationId xmlns:a16="http://schemas.microsoft.com/office/drawing/2014/main" id="{CC59CF58-4C40-4C61-9B0E-CAC884B294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43477" y="2425148"/>
            <a:ext cx="1712146" cy="173189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endParaRPr lang="zh-CN" altLang="en-US" dirty="0">
              <a:solidFill>
                <a:srgbClr val="024C89"/>
              </a:solidFill>
              <a:latin typeface="Arial"/>
            </a:endParaRPr>
          </a:p>
        </p:txBody>
      </p:sp>
      <p:sp>
        <p:nvSpPr>
          <p:cNvPr id="11" name="TextBox 18">
            <a:extLst>
              <a:ext uri="{FF2B5EF4-FFF2-40B4-BE49-F238E27FC236}">
                <a16:creationId xmlns:a16="http://schemas.microsoft.com/office/drawing/2014/main" id="{AF8FD4DB-C8DD-4D3A-9D44-C7B838014E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90640" y="2737099"/>
            <a:ext cx="1417820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en-US" altLang="zh-CN" sz="6600" b="1" dirty="0">
                <a:solidFill>
                  <a:srgbClr val="FFFFFF"/>
                </a:solidFill>
                <a:ea typeface="微软雅黑" pitchFamily="34" charset="-122"/>
                <a:cs typeface="Arial" panose="020B0604020202020204" pitchFamily="34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356740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>
            <a:extLst>
              <a:ext uri="{FF2B5EF4-FFF2-40B4-BE49-F238E27FC236}">
                <a16:creationId xmlns:a16="http://schemas.microsoft.com/office/drawing/2014/main" id="{7D25798B-FA16-4E06-94B4-E4A9856EADFA}"/>
              </a:ext>
            </a:extLst>
          </p:cNvPr>
          <p:cNvSpPr txBox="1"/>
          <p:nvPr/>
        </p:nvSpPr>
        <p:spPr>
          <a:xfrm>
            <a:off x="306901" y="966284"/>
            <a:ext cx="37285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Arial" panose="020B0604020202020204" pitchFamily="34" charset="0"/>
                <a:ea typeface="黑体" panose="02010609060101010101" pitchFamily="49" charset="-122"/>
              </a:rPr>
              <a:t>2.1 </a:t>
            </a:r>
            <a:r>
              <a:rPr lang="zh-CN" altLang="en-US" sz="2400" dirty="0">
                <a:latin typeface="Arial" panose="020B0604020202020204" pitchFamily="34" charset="0"/>
                <a:ea typeface="黑体" panose="02010609060101010101" pitchFamily="49" charset="-122"/>
              </a:rPr>
              <a:t>模型的选取</a:t>
            </a:r>
            <a:endParaRPr lang="en-US" altLang="zh-CN" sz="2400" dirty="0"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914799A7-327C-4ED3-9E2E-0C8E004260CA}"/>
              </a:ext>
            </a:extLst>
          </p:cNvPr>
          <p:cNvSpPr txBox="1"/>
          <p:nvPr/>
        </p:nvSpPr>
        <p:spPr>
          <a:xfrm>
            <a:off x="306901" y="1580599"/>
            <a:ext cx="113040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线性倒立摆模型（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LIP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）；</a:t>
            </a:r>
            <a:r>
              <a:rPr lang="zh-CN" altLang="en-US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集中质量模型（</a:t>
            </a:r>
            <a:r>
              <a:rPr lang="en-US" altLang="zh-CN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Lumped Model</a:t>
            </a:r>
            <a:r>
              <a:rPr lang="zh-CN" altLang="en-US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；基于 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Full Rigid Body 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的模型</a:t>
            </a:r>
            <a:endParaRPr lang="en-US" altLang="zh-CN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BD16C26C-76F6-44A6-9EA0-FB3616A90C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891" y="2578986"/>
            <a:ext cx="10112217" cy="2577624"/>
          </a:xfrm>
          <a:prstGeom prst="rect">
            <a:avLst/>
          </a:prstGeom>
        </p:spPr>
      </p:pic>
      <p:sp>
        <p:nvSpPr>
          <p:cNvPr id="24" name="矩形 23">
            <a:extLst>
              <a:ext uri="{FF2B5EF4-FFF2-40B4-BE49-F238E27FC236}">
                <a16:creationId xmlns:a16="http://schemas.microsoft.com/office/drawing/2014/main" id="{22ECAADA-854F-4CB6-B7AF-95622A91B33A}"/>
              </a:ext>
            </a:extLst>
          </p:cNvPr>
          <p:cNvSpPr/>
          <p:nvPr/>
        </p:nvSpPr>
        <p:spPr>
          <a:xfrm>
            <a:off x="4286837" y="5514915"/>
            <a:ext cx="361832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>
                <a:latin typeface="黑体" panose="02010609060101010101" pitchFamily="49" charset="-122"/>
                <a:ea typeface="黑体" panose="02010609060101010101" pitchFamily="49" charset="-122"/>
              </a:rPr>
              <a:t>图</a:t>
            </a:r>
            <a:r>
              <a:rPr lang="en-US" altLang="zh-CN" sz="1400" dirty="0">
                <a:latin typeface="黑体" panose="02010609060101010101" pitchFamily="49" charset="-122"/>
                <a:ea typeface="黑体" panose="02010609060101010101" pitchFamily="49" charset="-122"/>
              </a:rPr>
              <a:t>2.1 </a:t>
            </a:r>
            <a:r>
              <a:rPr lang="zh-CN" altLang="en-US" sz="1400" dirty="0">
                <a:latin typeface="黑体" panose="02010609060101010101" pitchFamily="49" charset="-122"/>
                <a:ea typeface="黑体" panose="02010609060101010101" pitchFamily="49" charset="-122"/>
              </a:rPr>
              <a:t>常用的四足机器人控制模型</a:t>
            </a:r>
            <a:endParaRPr lang="en-US" altLang="zh-CN" sz="1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54DC9AE-31E6-4A52-BB43-6900E82F98B9}"/>
              </a:ext>
            </a:extLst>
          </p:cNvPr>
          <p:cNvSpPr/>
          <p:nvPr/>
        </p:nvSpPr>
        <p:spPr>
          <a:xfrm>
            <a:off x="4119156" y="2504909"/>
            <a:ext cx="2795450" cy="2577624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4AB664C-60C6-4939-BB8E-3756F8715A45}"/>
              </a:ext>
            </a:extLst>
          </p:cNvPr>
          <p:cNvSpPr txBox="1"/>
          <p:nvPr/>
        </p:nvSpPr>
        <p:spPr>
          <a:xfrm>
            <a:off x="11678195" y="6485850"/>
            <a:ext cx="3483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90262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文本框 28">
            <a:extLst>
              <a:ext uri="{FF2B5EF4-FFF2-40B4-BE49-F238E27FC236}">
                <a16:creationId xmlns:a16="http://schemas.microsoft.com/office/drawing/2014/main" id="{6E47817D-4575-477B-BB40-5C46F40DD881}"/>
              </a:ext>
            </a:extLst>
          </p:cNvPr>
          <p:cNvSpPr txBox="1"/>
          <p:nvPr/>
        </p:nvSpPr>
        <p:spPr>
          <a:xfrm>
            <a:off x="306901" y="847026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Arial" panose="020B0604020202020204" pitchFamily="34" charset="0"/>
                <a:ea typeface="黑体" panose="02010609060101010101" pitchFamily="49" charset="-122"/>
              </a:rPr>
              <a:t>2.2 </a:t>
            </a:r>
            <a:r>
              <a:rPr lang="zh-CN" altLang="en-US" sz="2400" dirty="0">
                <a:latin typeface="Arial" panose="020B0604020202020204" pitchFamily="34" charset="0"/>
                <a:ea typeface="黑体" panose="02010609060101010101" pitchFamily="49" charset="-122"/>
              </a:rPr>
              <a:t>单刚体模型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46B26431-62A9-4F49-841C-113CBDC4C805}"/>
              </a:ext>
            </a:extLst>
          </p:cNvPr>
          <p:cNvSpPr txBox="1"/>
          <p:nvPr/>
        </p:nvSpPr>
        <p:spPr>
          <a:xfrm>
            <a:off x="306901" y="1452372"/>
            <a:ext cx="96402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在世界坐标系下，质心动力学方程为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B8B7B3E2-422D-4C27-9A78-40391A2CBAD0}"/>
                  </a:ext>
                </a:extLst>
              </p:cNvPr>
              <p:cNvSpPr txBox="1"/>
              <p:nvPr/>
            </p:nvSpPr>
            <p:spPr>
              <a:xfrm>
                <a:off x="1115565" y="2130551"/>
                <a:ext cx="2694501" cy="170931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sty m:val="p"/>
                                </m:rPr>
                                <a:rPr lang="zh-CN" altLang="en-US">
                                  <a:latin typeface="Cambria Math" panose="02040503050406030204" pitchFamily="18" charset="0"/>
                                </a:rPr>
                                <m:t>ma</m:t>
                              </m:r>
                              <m:r>
                                <a:rPr lang="zh-CN" altLang="en-US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nary>
                                <m:naryPr>
                                  <m:chr m:val="∑"/>
                                  <m:limLoc m:val="undOvr"/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sty m:val="p"/>
                                    </m:rPr>
                                    <a:rPr lang="zh-CN" altLang="en-US"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  <m:r>
                                    <a:rPr lang="zh-CN" altLang="en-US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m:rPr>
                                      <m:sty m:val="p"/>
                                    </m:rPr>
                                    <a:rPr lang="zh-CN" altLang="en-US"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zh-CN" altLang="en-US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zh-CN" altLang="en-US">
                                          <a:latin typeface="Cambria Math" panose="02040503050406030204" pitchFamily="18" charset="0"/>
                                        </a:rPr>
                                        <m:t>f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zh-CN" altLang="en-US">
                                          <a:latin typeface="Cambria Math" panose="02040503050406030204" pitchFamily="18" charset="0"/>
                                        </a:rPr>
                                        <m:t>i</m:t>
                                      </m:r>
                                    </m:sub>
                                  </m:sSub>
                                  <m:r>
                                    <a:rPr lang="zh-CN" altLang="en-US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zh-CN" altLang="en-US">
                                      <a:latin typeface="Cambria Math" panose="02040503050406030204" pitchFamily="18" charset="0"/>
                                    </a:rPr>
                                    <m:t>mg</m:t>
                                  </m:r>
                                </m:e>
                              </m:nary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  <m:r>
                                <a:rPr lang="en-US" altLang="zh-CN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nary>
                                <m:naryPr>
                                  <m:chr m:val="∑"/>
                                  <m:limLoc m:val="undOvr"/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zh-CN"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  <m:r>
                                    <a:rPr lang="en-US" altLang="zh-CN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altLang="zh-CN"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>
                                          <a:latin typeface="Cambria Math" panose="02040503050406030204" pitchFamily="18" charset="0"/>
                                        </a:rPr>
                                        <m:t>r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altLang="zh-CN">
                                          <a:latin typeface="Cambria Math" panose="02040503050406030204" pitchFamily="18" charset="0"/>
                                        </a:rPr>
                                        <m:t>i</m:t>
                                      </m:r>
                                    </m:sub>
                                  </m:sSub>
                                  <m:r>
                                    <a:rPr lang="en-US" altLang="zh-CN">
                                      <a:latin typeface="Cambria Math" panose="02040503050406030204" pitchFamily="18" charset="0"/>
                                    </a:rPr>
                                    <m:t>×</m:t>
                                  </m:r>
                                  <m:sSub>
                                    <m:sSubPr>
                                      <m:ctrlP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>
                                          <a:latin typeface="Cambria Math" panose="02040503050406030204" pitchFamily="18" charset="0"/>
                                        </a:rPr>
                                        <m:t>f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altLang="zh-CN">
                                          <a:latin typeface="Cambria Math" panose="02040503050406030204" pitchFamily="18" charset="0"/>
                                        </a:rPr>
                                        <m:t>i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B8B7B3E2-422D-4C27-9A78-40391A2CBA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565" y="2130551"/>
                <a:ext cx="2694501" cy="170931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图片 9">
            <a:extLst>
              <a:ext uri="{FF2B5EF4-FFF2-40B4-BE49-F238E27FC236}">
                <a16:creationId xmlns:a16="http://schemas.microsoft.com/office/drawing/2014/main" id="{302931CB-10F6-4845-91F9-BDDFD94853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3232" y="1652484"/>
            <a:ext cx="3588811" cy="3553032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25EF6AD0-5C56-4E19-A664-34F50B098E60}"/>
              </a:ext>
            </a:extLst>
          </p:cNvPr>
          <p:cNvSpPr txBox="1"/>
          <p:nvPr/>
        </p:nvSpPr>
        <p:spPr>
          <a:xfrm>
            <a:off x="8024027" y="5405628"/>
            <a:ext cx="32437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dirty="0">
                <a:latin typeface="黑体" panose="02010609060101010101" pitchFamily="49" charset="-122"/>
                <a:ea typeface="黑体" panose="02010609060101010101" pitchFamily="49" charset="-122"/>
              </a:rPr>
              <a:t>图 </a:t>
            </a:r>
            <a:r>
              <a:rPr lang="en-US" altLang="zh-CN" sz="1400" dirty="0">
                <a:latin typeface="黑体" panose="02010609060101010101" pitchFamily="49" charset="-122"/>
                <a:ea typeface="黑体" panose="02010609060101010101" pitchFamily="49" charset="-122"/>
              </a:rPr>
              <a:t>2.2 </a:t>
            </a:r>
            <a:r>
              <a:rPr lang="zh-CN" altLang="en-US" sz="1400" dirty="0">
                <a:latin typeface="黑体" panose="02010609060101010101" pitchFamily="49" charset="-122"/>
                <a:ea typeface="黑体" panose="02010609060101010101" pitchFamily="49" charset="-122"/>
              </a:rPr>
              <a:t>机器人静态受力图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81C2E68F-64BB-46FE-8BAD-B13D4A20BF4E}"/>
                  </a:ext>
                </a:extLst>
              </p:cNvPr>
              <p:cNvSpPr/>
              <p:nvPr/>
            </p:nvSpPr>
            <p:spPr>
              <a:xfrm>
                <a:off x="1021441" y="4232575"/>
                <a:ext cx="3178840" cy="4110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Pre>
                            <m:sPre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PrePr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  <m:sup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sup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sPre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𝛹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)</m:t>
                          </m:r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)</m:t>
                          </m:r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𝛷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81C2E68F-64BB-46FE-8BAD-B13D4A20BF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1441" y="4232575"/>
                <a:ext cx="3178840" cy="411010"/>
              </a:xfrm>
              <a:prstGeom prst="rect">
                <a:avLst/>
              </a:prstGeom>
              <a:blipFill>
                <a:blip r:embed="rId5"/>
                <a:stretch>
                  <a:fillRect t="-151471" r="-12476" b="-2235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484BBF6C-FCC9-415B-9888-F3C657F90B73}"/>
                  </a:ext>
                </a:extLst>
              </p:cNvPr>
              <p:cNvSpPr/>
              <p:nvPr/>
            </p:nvSpPr>
            <p:spPr>
              <a:xfrm>
                <a:off x="1342501" y="5036296"/>
                <a:ext cx="253672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𝐼</m:t>
                      </m:r>
                      <m:acc>
                        <m:accPr>
                          <m:chr m:val="̇"/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</m:acc>
                      <m:r>
                        <a:rPr lang="zh-CN" altLang="en-US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𝐼</m:t>
                      </m:r>
                      <m:acc>
                        <m:accPr>
                          <m:chr m:val="̇"/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</m:acc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484BBF6C-FCC9-415B-9888-F3C657F90B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2501" y="5036296"/>
                <a:ext cx="2536720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B7FD07BA-5C46-4EAF-AE02-93C9951324AB}"/>
                  </a:ext>
                </a:extLst>
              </p:cNvPr>
              <p:cNvSpPr/>
              <p:nvPr/>
            </p:nvSpPr>
            <p:spPr>
              <a:xfrm>
                <a:off x="865928" y="5798339"/>
                <a:ext cx="3489866" cy="4973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m>
                                <m:mPr>
                                  <m:plcHide m:val="on"/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zh-CN" alt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zh-CN" altLang="en-US" i="1"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</m:acc>
                                  </m:e>
                                  <m:e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acc>
                                      <m:accPr>
                                        <m:chr m:val="̂"/>
                                        <m:ctrlPr>
                                          <a:rPr lang="zh-CN" alt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zh-CN" altLang="en-US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</m:acc>
                                  </m:e>
                                  <m:e>
                                    <m:m>
                                      <m:mPr>
                                        <m:plcHide m:val="on"/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zh-CN" alt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zh-CN" alt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zh-CN" altLang="en-US" i="1">
                                                  <a:latin typeface="Cambria Math" panose="02040503050406030204" pitchFamily="18" charset="0"/>
                                                </a:rPr>
                                                <m:t>𝜔</m:t>
                                              </m:r>
                                            </m:e>
                                          </m:acc>
                                        </m:e>
                                        <m:e>
                                          <m:m>
                                            <m:mPr>
                                              <m:plcHide m:val="on"/>
                                              <m:mcs>
                                                <m:mc>
                                                  <m:mcPr>
                                                    <m:count m:val="2"/>
                                                    <m:mcJc m:val="center"/>
                                                  </m:mcPr>
                                                </m:mc>
                                              </m:mcs>
                                              <m:ctrlPr>
                                                <a:rPr lang="zh-CN" alt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mPr>
                                            <m:mr>
                                              <m:e>
                                                <m:r>
                                                  <a:rPr lang="zh-CN" altLang="en-US" i="0">
                                                    <a:latin typeface="Cambria Math" panose="02040503050406030204" pitchFamily="18" charset="0"/>
                                                  </a:rPr>
                                                  <m:t>  </m:t>
                                                </m:r>
                                                <m:acc>
                                                  <m:accPr>
                                                    <m:chr m:val="̂"/>
                                                    <m:ctrlPr>
                                                      <a:rPr lang="zh-CN" altLang="en-US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accPr>
                                                  <m:e>
                                                    <m:acc>
                                                      <m:accPr>
                                                        <m:chr m:val="̇"/>
                                                        <m:ctrlPr>
                                                          <a:rPr lang="zh-CN" altLang="en-US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accPr>
                                                      <m:e>
                                                        <m:r>
                                                          <a:rPr lang="zh-CN" altLang="en-US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𝑝</m:t>
                                                        </m:r>
                                                      </m:e>
                                                    </m:acc>
                                                  </m:e>
                                                </m:acc>
                                              </m:e>
                                              <m:e>
                                                <m:r>
                                                  <a:rPr lang="zh-CN" alt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𝑔</m:t>
                                                </m:r>
                                              </m:e>
                                            </m:mr>
                                          </m:m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</m:d>
                        </m:e>
                        <m: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13×1</m:t>
                          </m:r>
                        </m:sub>
                        <m:sup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B7FD07BA-5C46-4EAF-AE02-93C9951324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928" y="5798339"/>
                <a:ext cx="3489866" cy="497316"/>
              </a:xfrm>
              <a:prstGeom prst="rect">
                <a:avLst/>
              </a:prstGeom>
              <a:blipFill>
                <a:blip r:embed="rId7"/>
                <a:stretch>
                  <a:fillRect b="-122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本框 11">
            <a:extLst>
              <a:ext uri="{FF2B5EF4-FFF2-40B4-BE49-F238E27FC236}">
                <a16:creationId xmlns:a16="http://schemas.microsoft.com/office/drawing/2014/main" id="{318C22AC-183A-468E-BF98-718A04735B7C}"/>
              </a:ext>
            </a:extLst>
          </p:cNvPr>
          <p:cNvSpPr txBox="1"/>
          <p:nvPr/>
        </p:nvSpPr>
        <p:spPr>
          <a:xfrm>
            <a:off x="11678195" y="6485850"/>
            <a:ext cx="3483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26561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B8B7B3E2-422D-4C27-9A78-40391A2CBAD0}"/>
                  </a:ext>
                </a:extLst>
              </p:cNvPr>
              <p:cNvSpPr txBox="1"/>
              <p:nvPr/>
            </p:nvSpPr>
            <p:spPr>
              <a:xfrm>
                <a:off x="852291" y="1753920"/>
                <a:ext cx="2694501" cy="170931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sty m:val="p"/>
                                </m:rPr>
                                <a:rPr lang="zh-CN" altLang="en-US">
                                  <a:latin typeface="Cambria Math" panose="02040503050406030204" pitchFamily="18" charset="0"/>
                                </a:rPr>
                                <m:t>ma</m:t>
                              </m:r>
                              <m:r>
                                <a:rPr lang="zh-CN" altLang="en-US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nary>
                                <m:naryPr>
                                  <m:chr m:val="∑"/>
                                  <m:limLoc m:val="undOvr"/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sty m:val="p"/>
                                    </m:rPr>
                                    <a:rPr lang="zh-CN" altLang="en-US"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  <m:r>
                                    <a:rPr lang="zh-CN" altLang="en-US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m:rPr>
                                      <m:sty m:val="p"/>
                                    </m:rPr>
                                    <a:rPr lang="zh-CN" altLang="en-US"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zh-CN" altLang="en-US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zh-CN" altLang="en-US">
                                          <a:latin typeface="Cambria Math" panose="02040503050406030204" pitchFamily="18" charset="0"/>
                                        </a:rPr>
                                        <m:t>f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zh-CN" altLang="en-US">
                                          <a:latin typeface="Cambria Math" panose="02040503050406030204" pitchFamily="18" charset="0"/>
                                        </a:rPr>
                                        <m:t>i</m:t>
                                      </m:r>
                                    </m:sub>
                                  </m:sSub>
                                  <m:r>
                                    <a:rPr lang="zh-CN" altLang="en-US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zh-CN" altLang="en-US">
                                      <a:latin typeface="Cambria Math" panose="02040503050406030204" pitchFamily="18" charset="0"/>
                                    </a:rPr>
                                    <m:t>mg</m:t>
                                  </m:r>
                                </m:e>
                              </m:nary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  <m:r>
                                <a:rPr lang="en-US" altLang="zh-CN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nary>
                                <m:naryPr>
                                  <m:chr m:val="∑"/>
                                  <m:limLoc m:val="undOvr"/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zh-CN"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  <m:r>
                                    <a:rPr lang="en-US" altLang="zh-CN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altLang="zh-CN"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>
                                          <a:latin typeface="Cambria Math" panose="02040503050406030204" pitchFamily="18" charset="0"/>
                                        </a:rPr>
                                        <m:t>r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altLang="zh-CN">
                                          <a:latin typeface="Cambria Math" panose="02040503050406030204" pitchFamily="18" charset="0"/>
                                        </a:rPr>
                                        <m:t>i</m:t>
                                      </m:r>
                                    </m:sub>
                                  </m:sSub>
                                  <m:r>
                                    <a:rPr lang="en-US" altLang="zh-CN">
                                      <a:latin typeface="Cambria Math" panose="02040503050406030204" pitchFamily="18" charset="0"/>
                                    </a:rPr>
                                    <m:t>×</m:t>
                                  </m:r>
                                  <m:sSub>
                                    <m:sSubPr>
                                      <m:ctrlP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>
                                          <a:latin typeface="Cambria Math" panose="02040503050406030204" pitchFamily="18" charset="0"/>
                                        </a:rPr>
                                        <m:t>f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altLang="zh-CN">
                                          <a:latin typeface="Cambria Math" panose="02040503050406030204" pitchFamily="18" charset="0"/>
                                        </a:rPr>
                                        <m:t>i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B8B7B3E2-422D-4C27-9A78-40391A2CBA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291" y="1753920"/>
                <a:ext cx="2694501" cy="170931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81C2E68F-64BB-46FE-8BAD-B13D4A20BF4E}"/>
                  </a:ext>
                </a:extLst>
              </p:cNvPr>
              <p:cNvSpPr/>
              <p:nvPr/>
            </p:nvSpPr>
            <p:spPr>
              <a:xfrm>
                <a:off x="610121" y="3855945"/>
                <a:ext cx="3178840" cy="4110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Pre>
                            <m:sPre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PrePr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  <m:sup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sup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sPre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𝛹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)</m:t>
                          </m:r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)</m:t>
                          </m:r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𝛷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81C2E68F-64BB-46FE-8BAD-B13D4A20BF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121" y="3855945"/>
                <a:ext cx="3178840" cy="411010"/>
              </a:xfrm>
              <a:prstGeom prst="rect">
                <a:avLst/>
              </a:prstGeom>
              <a:blipFill>
                <a:blip r:embed="rId4"/>
                <a:stretch>
                  <a:fillRect t="-153731" r="-12452" b="-2283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484BBF6C-FCC9-415B-9888-F3C657F90B73}"/>
                  </a:ext>
                </a:extLst>
              </p:cNvPr>
              <p:cNvSpPr/>
              <p:nvPr/>
            </p:nvSpPr>
            <p:spPr>
              <a:xfrm>
                <a:off x="931181" y="4659665"/>
                <a:ext cx="253672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𝐼</m:t>
                      </m:r>
                      <m:acc>
                        <m:accPr>
                          <m:chr m:val="̇"/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</m:acc>
                      <m:r>
                        <a:rPr lang="zh-CN" altLang="en-US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𝐼</m:t>
                      </m:r>
                      <m:acc>
                        <m:accPr>
                          <m:chr m:val="̇"/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</m:acc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484BBF6C-FCC9-415B-9888-F3C657F90B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181" y="4659665"/>
                <a:ext cx="253672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B7FD07BA-5C46-4EAF-AE02-93C9951324AB}"/>
                  </a:ext>
                </a:extLst>
              </p:cNvPr>
              <p:cNvSpPr/>
              <p:nvPr/>
            </p:nvSpPr>
            <p:spPr>
              <a:xfrm>
                <a:off x="3788961" y="3253762"/>
                <a:ext cx="3489866" cy="4973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m>
                                <m:mPr>
                                  <m:plcHide m:val="on"/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zh-CN" alt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zh-CN" altLang="en-US" i="1"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</m:acc>
                                  </m:e>
                                  <m:e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acc>
                                      <m:accPr>
                                        <m:chr m:val="̂"/>
                                        <m:ctrlPr>
                                          <a:rPr lang="zh-CN" alt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zh-CN" altLang="en-US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</m:acc>
                                  </m:e>
                                  <m:e>
                                    <m:m>
                                      <m:mPr>
                                        <m:plcHide m:val="on"/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zh-CN" alt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zh-CN" alt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zh-CN" altLang="en-US" i="1">
                                                  <a:latin typeface="Cambria Math" panose="02040503050406030204" pitchFamily="18" charset="0"/>
                                                </a:rPr>
                                                <m:t>𝜔</m:t>
                                              </m:r>
                                            </m:e>
                                          </m:acc>
                                        </m:e>
                                        <m:e>
                                          <m:m>
                                            <m:mPr>
                                              <m:plcHide m:val="on"/>
                                              <m:mcs>
                                                <m:mc>
                                                  <m:mcPr>
                                                    <m:count m:val="2"/>
                                                    <m:mcJc m:val="center"/>
                                                  </m:mcPr>
                                                </m:mc>
                                              </m:mcs>
                                              <m:ctrlPr>
                                                <a:rPr lang="zh-CN" alt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mPr>
                                            <m:mr>
                                              <m:e>
                                                <m:r>
                                                  <a:rPr lang="zh-CN" altLang="en-US" i="0">
                                                    <a:latin typeface="Cambria Math" panose="02040503050406030204" pitchFamily="18" charset="0"/>
                                                  </a:rPr>
                                                  <m:t>  </m:t>
                                                </m:r>
                                                <m:acc>
                                                  <m:accPr>
                                                    <m:chr m:val="̂"/>
                                                    <m:ctrlPr>
                                                      <a:rPr lang="zh-CN" altLang="en-US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accPr>
                                                  <m:e>
                                                    <m:acc>
                                                      <m:accPr>
                                                        <m:chr m:val="̇"/>
                                                        <m:ctrlPr>
                                                          <a:rPr lang="zh-CN" altLang="en-US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accPr>
                                                      <m:e>
                                                        <m:r>
                                                          <a:rPr lang="zh-CN" altLang="en-US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𝑝</m:t>
                                                        </m:r>
                                                      </m:e>
                                                    </m:acc>
                                                  </m:e>
                                                </m:acc>
                                              </m:e>
                                              <m:e>
                                                <m:r>
                                                  <a:rPr lang="zh-CN" alt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𝑔</m:t>
                                                </m:r>
                                              </m:e>
                                            </m:mr>
                                          </m:m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</m:d>
                        </m:e>
                        <m: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13×1</m:t>
                          </m:r>
                        </m:sub>
                        <m:sup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B7FD07BA-5C46-4EAF-AE02-93C9951324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8961" y="3253762"/>
                <a:ext cx="3489866" cy="497316"/>
              </a:xfrm>
              <a:prstGeom prst="rect">
                <a:avLst/>
              </a:prstGeom>
              <a:blipFill>
                <a:blip r:embed="rId6"/>
                <a:stretch>
                  <a:fillRect b="-24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9B4E9168-19F2-44AF-BE78-5CFF51829B7E}"/>
                  </a:ext>
                </a:extLst>
              </p:cNvPr>
              <p:cNvSpPr txBox="1"/>
              <p:nvPr/>
            </p:nvSpPr>
            <p:spPr>
              <a:xfrm>
                <a:off x="6890521" y="5093050"/>
                <a:ext cx="4904301" cy="50289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zh-CN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zh-CN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</m:acc>
                                  </m:e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acc>
                                      <m:accPr>
                                        <m:chr m:val="̂"/>
                                        <m:ctrlPr>
                                          <a:rPr lang="zh-CN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</m:acc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zh-CN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zh-CN" altLang="zh-CN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𝜔</m:t>
                                              </m:r>
                                            </m:e>
                                          </m:acc>
                                        </m:e>
                                        <m:e>
                                          <m:m>
                                            <m:mPr>
                                              <m:mcs>
                                                <m:mc>
                                                  <m:mcPr>
                                                    <m:count m:val="2"/>
                                                    <m:mcJc m:val="center"/>
                                                  </m:mcPr>
                                                </m:mc>
                                              </m:mcs>
                                              <m:ctrlPr>
                                                <a:rPr lang="zh-CN" altLang="zh-CN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mPr>
                                            <m:mr>
                                              <m:e>
                                                <m:r>
                                                  <a:rPr lang="en-US" altLang="zh-CN" i="1">
                                                    <a:latin typeface="Cambria Math" panose="02040503050406030204" pitchFamily="18" charset="0"/>
                                                  </a:rPr>
                                                  <m:t>  </m:t>
                                                </m:r>
                                                <m:acc>
                                                  <m:accPr>
                                                    <m:chr m:val="̂"/>
                                                    <m:ctrlPr>
                                                      <a:rPr lang="zh-CN" altLang="zh-CN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accPr>
                                                  <m:e>
                                                    <m:acc>
                                                      <m:accPr>
                                                        <m:chr m:val="̇"/>
                                                        <m:ctrlPr>
                                                          <a:rPr lang="zh-CN" altLang="zh-CN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accPr>
                                                      <m:e>
                                                        <m:r>
                                                          <a:rPr lang="en-US" altLang="zh-CN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𝑝</m:t>
                                                        </m:r>
                                                      </m:e>
                                                    </m:acc>
                                                  </m:e>
                                                </m:acc>
                                              </m:e>
                                              <m:e>
                                                <m:r>
                                                  <a:rPr lang="en-US" altLang="zh-CN" i="1">
                                                    <a:latin typeface="Cambria Math" panose="02040503050406030204" pitchFamily="18" charset="0"/>
                                                  </a:rPr>
                                                  <m:t>𝑔</m:t>
                                                </m:r>
                                              </m:e>
                                            </m:mr>
                                          </m:m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</m:d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13</m:t>
                          </m:r>
                          <m:r>
                            <a:rPr lang="zh-CN" altLang="zh-CN" i="1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9B4E9168-19F2-44AF-BE78-5CFF51829B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0521" y="5093050"/>
                <a:ext cx="4904301" cy="50289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1DDCE424-0256-4220-A081-E9A9EFEF5C0E}"/>
                  </a:ext>
                </a:extLst>
              </p:cNvPr>
              <p:cNvSpPr/>
              <p:nvPr/>
            </p:nvSpPr>
            <p:spPr>
              <a:xfrm>
                <a:off x="6800245" y="1208900"/>
                <a:ext cx="5084854" cy="20092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zh-CN" altLang="en-US">
                              <a:latin typeface="Cambria Math" panose="02040503050406030204" pitchFamily="18" charset="0"/>
                            </a:rPr>
                            <m:t>d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zh-CN" altLang="en-US" i="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acc>
                                  <m:accPr>
                                    <m:chr m:val="̂"/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acc>
                              </m:e>
                            </m:mr>
                            <m:mr>
                              <m:e>
                                <m:m>
                                  <m:mPr>
                                    <m:plcHide m:val="on"/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</m:acc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plcHide m:val="on"/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acc>
                                              <m:accPr>
                                                <m:chr m:val="̂"/>
                                                <m:ctrlPr>
                                                  <a:rPr lang="zh-CN" alt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zh-CN" alt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𝜔</m:t>
                                                </m:r>
                                              </m:e>
                                            </m:acc>
                                          </m:e>
                                        </m:mr>
                                        <m:mr>
                                          <m:e>
                                            <m:acc>
                                              <m:accPr>
                                                <m:chr m:val="̂"/>
                                                <m:ctrlPr>
                                                  <a:rPr lang="zh-CN" alt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acc>
                                                  <m:accPr>
                                                    <m:chr m:val="̇"/>
                                                    <m:ctrlPr>
                                                      <a:rPr lang="zh-CN" altLang="en-US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accPr>
                                                  <m:e>
                                                    <m:m>
                                                      <m:mPr>
                                                        <m:plcHide m:val="on"/>
                                                        <m:mcs>
                                                          <m:mc>
                                                            <m:mcPr>
                                                              <m:count m:val="1"/>
                                                              <m:mcJc m:val="center"/>
                                                            </m:mcPr>
                                                          </m:mc>
                                                        </m:mcs>
                                                        <m:ctrlPr>
                                                          <a:rPr lang="zh-CN" altLang="en-US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mPr>
                                                      <m:mr>
                                                        <m:e>
                                                          <m:r>
                                                            <a:rPr lang="zh-CN" altLang="en-US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𝑝</m:t>
                                                          </m:r>
                                                        </m:e>
                                                      </m:mr>
                                                      <m:mr>
                                                        <m:e>
                                                          <m:r>
                                                            <a:rPr lang="zh-CN" altLang="en-US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𝑔</m:t>
                                                          </m:r>
                                                        </m:e>
                                                      </m:mr>
                                                    </m:m>
                                                  </m:e>
                                                </m:acc>
                                              </m:e>
                                            </m:acc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5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sub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sub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  <m:e>
                                <m:d>
                                  <m:dPr>
                                    <m:begChr m:val=""/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Sup>
                                      <m:sSubSupPr>
                                        <m:ctrlPr>
                                          <a:rPr lang="zh-CN" alt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zh-CN" altLang="en-US" i="0">
                                            <a:latin typeface="Cambria Math" panose="02040503050406030204" pitchFamily="18" charset="0"/>
                                          </a:rPr>
                                          <m:t>R</m:t>
                                        </m:r>
                                      </m:e>
                                      <m:sub>
                                        <m:r>
                                          <a:rPr lang="zh-CN" altLang="en-US" i="1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sub>
                                      <m:sup>
                                        <m:r>
                                          <m:rPr>
                                            <m:sty m:val="p"/>
                                          </m:rPr>
                                          <a:rPr lang="zh-CN" altLang="en-US" i="0">
                                            <a:latin typeface="Cambria Math" panose="02040503050406030204" pitchFamily="18" charset="0"/>
                                          </a:rPr>
                                          <m:t>T</m:t>
                                        </m:r>
                                      </m:sup>
                                    </m:sSubSup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𝜓</m:t>
                                    </m:r>
                                  </m:e>
                                </m:d>
                              </m:e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sub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sub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3×1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sub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sub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sub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b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sub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3×1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sub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sub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sub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sub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sub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3×1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sub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sub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sub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sub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  <m:e>
                                <m:eqArr>
                                  <m:eqArrPr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&amp;0</m:t>
                                    </m:r>
                                  </m:e>
                                  <m:e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&amp;0</m:t>
                                    </m:r>
                                  </m:e>
                                  <m:e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&amp;1</m:t>
                                    </m:r>
                                  </m:e>
                                </m:eqAr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sub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1×3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sub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1×3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sub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1×3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sub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1×3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acc>
                                  <m:accPr>
                                    <m:chr m:val="̂"/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acc>
                              </m:e>
                            </m:mr>
                            <m:mr>
                              <m:e>
                                <m:m>
                                  <m:mPr>
                                    <m:plcHide m:val="on"/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</m:acc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plcHide m:val="on"/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acc>
                                              <m:accPr>
                                                <m:chr m:val="̂"/>
                                                <m:ctrlPr>
                                                  <a:rPr lang="zh-CN" alt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zh-CN" alt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𝜔</m:t>
                                                </m:r>
                                              </m:e>
                                            </m:acc>
                                          </m:e>
                                        </m:mr>
                                        <m:mr>
                                          <m:e>
                                            <m:acc>
                                              <m:accPr>
                                                <m:chr m:val="̂"/>
                                                <m:ctrlPr>
                                                  <a:rPr lang="zh-CN" alt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acc>
                                                  <m:accPr>
                                                    <m:chr m:val="̇"/>
                                                    <m:ctrlPr>
                                                      <a:rPr lang="zh-CN" altLang="en-US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accPr>
                                                  <m:e>
                                                    <m:m>
                                                      <m:mPr>
                                                        <m:plcHide m:val="on"/>
                                                        <m:mcs>
                                                          <m:mc>
                                                            <m:mcPr>
                                                              <m:count m:val="1"/>
                                                              <m:mcJc m:val="center"/>
                                                            </m:mcPr>
                                                          </m:mc>
                                                        </m:mcs>
                                                        <m:ctrlPr>
                                                          <a:rPr lang="zh-CN" altLang="en-US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mPr>
                                                      <m:mr>
                                                        <m:e>
                                                          <m:r>
                                                            <a:rPr lang="zh-CN" altLang="en-US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𝑝</m:t>
                                                          </m:r>
                                                        </m:e>
                                                      </m:mr>
                                                      <m:mr>
                                                        <m:e>
                                                          <m:r>
                                                            <a:rPr lang="zh-CN" altLang="en-US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𝑔</m:t>
                                                          </m:r>
                                                        </m:e>
                                                      </m:mr>
                                                    </m:m>
                                                  </m:e>
                                                </m:acc>
                                              </m:e>
                                            </m:acc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1DDCE424-0256-4220-A081-E9A9EFEF5C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0245" y="1208900"/>
                <a:ext cx="5084854" cy="200920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F3036D39-0926-4B40-A8C7-83FFF789A54B}"/>
                  </a:ext>
                </a:extLst>
              </p:cNvPr>
              <p:cNvSpPr/>
              <p:nvPr/>
            </p:nvSpPr>
            <p:spPr>
              <a:xfrm>
                <a:off x="7841636" y="3295211"/>
                <a:ext cx="3498073" cy="16526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sub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sub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sub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sub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limUpp>
                                      <m:limUppPr>
                                        <m:ctrlPr>
                                          <a:rPr lang="zh-CN" alt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limUpp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zh-CN" altLang="en-US" i="0">
                                            <a:latin typeface="Cambria Math" panose="02040503050406030204" pitchFamily="18" charset="0"/>
                                          </a:rPr>
                                          <m:t>I</m:t>
                                        </m:r>
                                      </m:e>
                                      <m:lim>
                                        <m:r>
                                          <m:rPr>
                                            <m:lit/>
                                          </m:rPr>
                                          <a:rPr lang="zh-CN" altLang="en-US" i="0">
                                            <a:latin typeface="Cambria Math" panose="02040503050406030204" pitchFamily="18" charset="0"/>
                                          </a:rPr>
                                          <m:t>^</m:t>
                                        </m:r>
                                      </m:lim>
                                    </m:limUpp>
                                  </m:e>
                                  <m:sup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sSub>
                                  <m:sSubPr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d>
                                      <m:dPr>
                                        <m:begChr m:val="]"/>
                                        <m:endChr m:val=""/>
                                        <m:ctrlPr>
                                          <a:rPr lang="zh-CN" alt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</m:e>
                                    </m:d>
                                  </m:e>
                                  <m:sub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×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limUpp>
                                      <m:limUppPr>
                                        <m:ctrlPr>
                                          <a:rPr lang="zh-CN" alt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limUpp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zh-CN" altLang="en-US" i="0">
                                            <a:latin typeface="Cambria Math" panose="02040503050406030204" pitchFamily="18" charset="0"/>
                                          </a:rPr>
                                          <m:t>I</m:t>
                                        </m:r>
                                      </m:e>
                                      <m:lim>
                                        <m:r>
                                          <m:rPr>
                                            <m:lit/>
                                          </m:rPr>
                                          <a:rPr lang="zh-CN" altLang="en-US" i="0">
                                            <a:latin typeface="Cambria Math" panose="02040503050406030204" pitchFamily="18" charset="0"/>
                                          </a:rPr>
                                          <m:t>^</m:t>
                                        </m:r>
                                      </m:lim>
                                    </m:limUpp>
                                  </m:e>
                                  <m:sup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sSub>
                                  <m:sSubPr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n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d>
                                      <m:dPr>
                                        <m:begChr m:val="]"/>
                                        <m:endChr m:val=""/>
                                        <m:ctrlPr>
                                          <a:rPr lang="zh-CN" alt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</m:e>
                                    </m:d>
                                  </m:e>
                                  <m:sub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×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f>
                                  <m:fPr>
                                    <m:type m:val="lin"/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zh-CN" alt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i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  <m:sub>
                                        <m:r>
                                          <a:rPr lang="zh-CN" altLang="en-US" i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m:rPr>
                                        <m:sty m:val="p"/>
                                      </m:rP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m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f>
                                  <m:fPr>
                                    <m:type m:val="lin"/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zh-CN" alt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i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  <m:sub>
                                        <m:r>
                                          <a:rPr lang="zh-CN" altLang="en-US" i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m:rPr>
                                        <m:sty m:val="p"/>
                                      </m:rP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m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sub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sub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</m:m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f</m:t>
                                    </m:r>
                                  </m:e>
                                  <m:sub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plcHide m:val="on"/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zh-CN" altLang="en-US" i="0">
                                          <a:latin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zh-CN" altLang="en-US" i="0">
                                              <a:latin typeface="Cambria Math" panose="02040503050406030204" pitchFamily="18" charset="0"/>
                                            </a:rPr>
                                            <m:t>f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sty m:val="p"/>
                                            </m:rPr>
                                            <a:rPr lang="zh-CN" altLang="en-US" i="0">
                                              <a:latin typeface="Cambria Math" panose="02040503050406030204" pitchFamily="18" charset="0"/>
                                            </a:rPr>
                                            <m:t>n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F3036D39-0926-4B40-A8C7-83FFF789A5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1636" y="3295211"/>
                <a:ext cx="3498073" cy="16526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F93CB4F4-43AB-462E-A994-E173A54E7BBF}"/>
                  </a:ext>
                </a:extLst>
              </p:cNvPr>
              <p:cNvSpPr txBox="1"/>
              <p:nvPr/>
            </p:nvSpPr>
            <p:spPr>
              <a:xfrm>
                <a:off x="2200275" y="5741153"/>
                <a:ext cx="7791450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000" i="1" kern="1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𝜃</m:t>
                    </m:r>
                    <m:r>
                      <a:rPr lang="zh-CN" altLang="en-US" sz="2000" i="1" kern="1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：</m:t>
                    </m:r>
                  </m:oMath>
                </a14:m>
                <a:r>
                  <a:rPr lang="zh-CN" altLang="zh-CN" sz="20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机器人相对本体的旋转角</a:t>
                </a:r>
                <a:r>
                  <a:rPr lang="zh-CN" altLang="en-US" sz="20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；</a:t>
                </a:r>
                <a:r>
                  <a:rPr lang="en-US" altLang="zh-CN" sz="20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zh-CN" altLang="en-US" sz="20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：质心位置；</a:t>
                </a:r>
                <a:r>
                  <a:rPr lang="en-US" altLang="zh-CN" sz="20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zh-CN" altLang="en-US" sz="20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：</a:t>
                </a:r>
                <a:r>
                  <a:rPr lang="zh-CN" altLang="zh-CN" sz="20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机器人在世界坐标系下的角速度</a:t>
                </a:r>
                <a:r>
                  <a:rPr lang="zh-CN" altLang="en-US" sz="20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；</a:t>
                </a:r>
                <a:r>
                  <a:rPr lang="zh-CN" altLang="zh-CN" sz="20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zh-CN" altLang="zh-CN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acc>
                  </m:oMath>
                </a14:m>
                <a:r>
                  <a:rPr lang="zh-CN" altLang="en-US" sz="20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：</a:t>
                </a:r>
                <a:r>
                  <a:rPr lang="zh-CN" altLang="zh-CN" sz="20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质心的运动速度</a:t>
                </a:r>
                <a:r>
                  <a:rPr lang="zh-CN" altLang="en-US" sz="20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；</a:t>
                </a:r>
                <a:r>
                  <a:rPr lang="en-US" altLang="zh-CN" sz="20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zh-CN" altLang="en-US" sz="20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：重力</a:t>
                </a:r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F93CB4F4-43AB-462E-A994-E173A54E7B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0275" y="5741153"/>
                <a:ext cx="7791450" cy="707886"/>
              </a:xfrm>
              <a:prstGeom prst="rect">
                <a:avLst/>
              </a:prstGeom>
              <a:blipFill>
                <a:blip r:embed="rId10"/>
                <a:stretch>
                  <a:fillRect l="-861" t="-6897" r="-548" b="-1293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文本框 15">
            <a:extLst>
              <a:ext uri="{FF2B5EF4-FFF2-40B4-BE49-F238E27FC236}">
                <a16:creationId xmlns:a16="http://schemas.microsoft.com/office/drawing/2014/main" id="{753185E9-C875-4F62-904B-CE0CD4473E80}"/>
              </a:ext>
            </a:extLst>
          </p:cNvPr>
          <p:cNvSpPr txBox="1"/>
          <p:nvPr/>
        </p:nvSpPr>
        <p:spPr>
          <a:xfrm>
            <a:off x="357701" y="991601"/>
            <a:ext cx="45032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Arial" panose="020B0604020202020204" pitchFamily="34" charset="0"/>
                <a:ea typeface="黑体" panose="02010609060101010101" pitchFamily="49" charset="-122"/>
              </a:rPr>
              <a:t>2.3 </a:t>
            </a:r>
            <a:r>
              <a:rPr lang="zh-CN" altLang="zh-CN" sz="2400" dirty="0">
                <a:latin typeface="黑体" panose="02010609060101010101" pitchFamily="49" charset="-122"/>
                <a:ea typeface="黑体" panose="02010609060101010101" pitchFamily="49" charset="-122"/>
              </a:rPr>
              <a:t>单刚体模型状态空间表达式</a:t>
            </a:r>
            <a:endParaRPr lang="en-US" altLang="zh-CN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BF7D431-8E76-4257-B46E-42574E8FD3C1}"/>
              </a:ext>
            </a:extLst>
          </p:cNvPr>
          <p:cNvSpPr txBox="1"/>
          <p:nvPr/>
        </p:nvSpPr>
        <p:spPr>
          <a:xfrm>
            <a:off x="11678195" y="6485850"/>
            <a:ext cx="3483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latin typeface="黑体" panose="02010609060101010101" pitchFamily="49" charset="-122"/>
                <a:ea typeface="黑体" panose="02010609060101010101" pitchFamily="49" charset="-122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138664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文本框 46"/>
          <p:cNvSpPr txBox="1"/>
          <p:nvPr/>
        </p:nvSpPr>
        <p:spPr>
          <a:xfrm>
            <a:off x="5714874" y="3557553"/>
            <a:ext cx="27992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 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研究内容</a:t>
            </a:r>
          </a:p>
        </p:txBody>
      </p:sp>
      <p:cxnSp>
        <p:nvCxnSpPr>
          <p:cNvPr id="48" name="直接连接符 47"/>
          <p:cNvCxnSpPr/>
          <p:nvPr/>
        </p:nvCxnSpPr>
        <p:spPr>
          <a:xfrm flipV="1">
            <a:off x="5622009" y="3608999"/>
            <a:ext cx="0" cy="720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矩形 64"/>
          <p:cNvSpPr/>
          <p:nvPr/>
        </p:nvSpPr>
        <p:spPr>
          <a:xfrm>
            <a:off x="5796486" y="4067594"/>
            <a:ext cx="20199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Research </a:t>
            </a:r>
            <a:r>
              <a:rPr lang="en-US" altLang="zh-CN" dirty="0">
                <a:solidFill>
                  <a:schemeClr val="bg1"/>
                </a:solidFill>
              </a:rPr>
              <a:t>Content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71" name="Freeform 9"/>
          <p:cNvSpPr>
            <a:spLocks noEditPoints="1"/>
          </p:cNvSpPr>
          <p:nvPr/>
        </p:nvSpPr>
        <p:spPr bwMode="auto">
          <a:xfrm>
            <a:off x="4842932" y="3640557"/>
            <a:ext cx="519113" cy="681037"/>
          </a:xfrm>
          <a:custGeom>
            <a:avLst/>
            <a:gdLst>
              <a:gd name="T0" fmla="*/ 459 w 2178"/>
              <a:gd name="T1" fmla="*/ 1146 h 2866"/>
              <a:gd name="T2" fmla="*/ 1719 w 2178"/>
              <a:gd name="T3" fmla="*/ 1146 h 2866"/>
              <a:gd name="T4" fmla="*/ 1719 w 2178"/>
              <a:gd name="T5" fmla="*/ 917 h 2866"/>
              <a:gd name="T6" fmla="*/ 459 w 2178"/>
              <a:gd name="T7" fmla="*/ 917 h 2866"/>
              <a:gd name="T8" fmla="*/ 459 w 2178"/>
              <a:gd name="T9" fmla="*/ 1146 h 2866"/>
              <a:gd name="T10" fmla="*/ 459 w 2178"/>
              <a:gd name="T11" fmla="*/ 1605 h 2866"/>
              <a:gd name="T12" fmla="*/ 1719 w 2178"/>
              <a:gd name="T13" fmla="*/ 1605 h 2866"/>
              <a:gd name="T14" fmla="*/ 1719 w 2178"/>
              <a:gd name="T15" fmla="*/ 1376 h 2866"/>
              <a:gd name="T16" fmla="*/ 459 w 2178"/>
              <a:gd name="T17" fmla="*/ 1376 h 2866"/>
              <a:gd name="T18" fmla="*/ 459 w 2178"/>
              <a:gd name="T19" fmla="*/ 1605 h 2866"/>
              <a:gd name="T20" fmla="*/ 459 w 2178"/>
              <a:gd name="T21" fmla="*/ 2063 h 2866"/>
              <a:gd name="T22" fmla="*/ 1032 w 2178"/>
              <a:gd name="T23" fmla="*/ 2063 h 2866"/>
              <a:gd name="T24" fmla="*/ 1032 w 2178"/>
              <a:gd name="T25" fmla="*/ 1834 h 2866"/>
              <a:gd name="T26" fmla="*/ 459 w 2178"/>
              <a:gd name="T27" fmla="*/ 1834 h 2866"/>
              <a:gd name="T28" fmla="*/ 459 w 2178"/>
              <a:gd name="T29" fmla="*/ 2063 h 2866"/>
              <a:gd name="T30" fmla="*/ 2178 w 2178"/>
              <a:gd name="T31" fmla="*/ 229 h 2866"/>
              <a:gd name="T32" fmla="*/ 1949 w 2178"/>
              <a:gd name="T33" fmla="*/ 0 h 2866"/>
              <a:gd name="T34" fmla="*/ 229 w 2178"/>
              <a:gd name="T35" fmla="*/ 0 h 2866"/>
              <a:gd name="T36" fmla="*/ 0 w 2178"/>
              <a:gd name="T37" fmla="*/ 229 h 2866"/>
              <a:gd name="T38" fmla="*/ 0 w 2178"/>
              <a:gd name="T39" fmla="*/ 2636 h 2866"/>
              <a:gd name="T40" fmla="*/ 229 w 2178"/>
              <a:gd name="T41" fmla="*/ 2866 h 2866"/>
              <a:gd name="T42" fmla="*/ 1490 w 2178"/>
              <a:gd name="T43" fmla="*/ 2866 h 2866"/>
              <a:gd name="T44" fmla="*/ 1490 w 2178"/>
              <a:gd name="T45" fmla="*/ 2805 h 2866"/>
              <a:gd name="T46" fmla="*/ 2063 w 2178"/>
              <a:gd name="T47" fmla="*/ 2232 h 2866"/>
              <a:gd name="T48" fmla="*/ 2010 w 2178"/>
              <a:gd name="T49" fmla="*/ 2178 h 2866"/>
              <a:gd name="T50" fmla="*/ 2178 w 2178"/>
              <a:gd name="T51" fmla="*/ 2178 h 2866"/>
              <a:gd name="T52" fmla="*/ 2178 w 2178"/>
              <a:gd name="T53" fmla="*/ 229 h 2866"/>
              <a:gd name="T54" fmla="*/ 1490 w 2178"/>
              <a:gd name="T55" fmla="*/ 2468 h 2866"/>
              <a:gd name="T56" fmla="*/ 1490 w 2178"/>
              <a:gd name="T57" fmla="*/ 2293 h 2866"/>
              <a:gd name="T58" fmla="*/ 1605 w 2178"/>
              <a:gd name="T59" fmla="*/ 2178 h 2866"/>
              <a:gd name="T60" fmla="*/ 1780 w 2178"/>
              <a:gd name="T61" fmla="*/ 2178 h 2866"/>
              <a:gd name="T62" fmla="*/ 1490 w 2178"/>
              <a:gd name="T63" fmla="*/ 2468 h 2866"/>
              <a:gd name="T64" fmla="*/ 1949 w 2178"/>
              <a:gd name="T65" fmla="*/ 1949 h 2866"/>
              <a:gd name="T66" fmla="*/ 1490 w 2178"/>
              <a:gd name="T67" fmla="*/ 1949 h 2866"/>
              <a:gd name="T68" fmla="*/ 1261 w 2178"/>
              <a:gd name="T69" fmla="*/ 2178 h 2866"/>
              <a:gd name="T70" fmla="*/ 1261 w 2178"/>
              <a:gd name="T71" fmla="*/ 2636 h 2866"/>
              <a:gd name="T72" fmla="*/ 344 w 2178"/>
              <a:gd name="T73" fmla="*/ 2636 h 2866"/>
              <a:gd name="T74" fmla="*/ 229 w 2178"/>
              <a:gd name="T75" fmla="*/ 2522 h 2866"/>
              <a:gd name="T76" fmla="*/ 229 w 2178"/>
              <a:gd name="T77" fmla="*/ 344 h 2866"/>
              <a:gd name="T78" fmla="*/ 344 w 2178"/>
              <a:gd name="T79" fmla="*/ 229 h 2866"/>
              <a:gd name="T80" fmla="*/ 1834 w 2178"/>
              <a:gd name="T81" fmla="*/ 229 h 2866"/>
              <a:gd name="T82" fmla="*/ 1949 w 2178"/>
              <a:gd name="T83" fmla="*/ 344 h 2866"/>
              <a:gd name="T84" fmla="*/ 1949 w 2178"/>
              <a:gd name="T85" fmla="*/ 1949 h 28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2178" h="2866">
                <a:moveTo>
                  <a:pt x="459" y="1146"/>
                </a:moveTo>
                <a:cubicBezTo>
                  <a:pt x="1719" y="1146"/>
                  <a:pt x="1719" y="1146"/>
                  <a:pt x="1719" y="1146"/>
                </a:cubicBezTo>
                <a:cubicBezTo>
                  <a:pt x="1719" y="917"/>
                  <a:pt x="1719" y="917"/>
                  <a:pt x="1719" y="917"/>
                </a:cubicBezTo>
                <a:cubicBezTo>
                  <a:pt x="459" y="917"/>
                  <a:pt x="459" y="917"/>
                  <a:pt x="459" y="917"/>
                </a:cubicBezTo>
                <a:cubicBezTo>
                  <a:pt x="459" y="1146"/>
                  <a:pt x="459" y="1146"/>
                  <a:pt x="459" y="1146"/>
                </a:cubicBezTo>
                <a:close/>
                <a:moveTo>
                  <a:pt x="459" y="1605"/>
                </a:moveTo>
                <a:cubicBezTo>
                  <a:pt x="1719" y="1605"/>
                  <a:pt x="1719" y="1605"/>
                  <a:pt x="1719" y="1605"/>
                </a:cubicBezTo>
                <a:cubicBezTo>
                  <a:pt x="1719" y="1376"/>
                  <a:pt x="1719" y="1376"/>
                  <a:pt x="1719" y="1376"/>
                </a:cubicBezTo>
                <a:cubicBezTo>
                  <a:pt x="459" y="1376"/>
                  <a:pt x="459" y="1376"/>
                  <a:pt x="459" y="1376"/>
                </a:cubicBezTo>
                <a:cubicBezTo>
                  <a:pt x="459" y="1605"/>
                  <a:pt x="459" y="1605"/>
                  <a:pt x="459" y="1605"/>
                </a:cubicBezTo>
                <a:close/>
                <a:moveTo>
                  <a:pt x="459" y="2063"/>
                </a:moveTo>
                <a:cubicBezTo>
                  <a:pt x="1032" y="2063"/>
                  <a:pt x="1032" y="2063"/>
                  <a:pt x="1032" y="2063"/>
                </a:cubicBezTo>
                <a:cubicBezTo>
                  <a:pt x="1032" y="1834"/>
                  <a:pt x="1032" y="1834"/>
                  <a:pt x="1032" y="1834"/>
                </a:cubicBezTo>
                <a:cubicBezTo>
                  <a:pt x="459" y="1834"/>
                  <a:pt x="459" y="1834"/>
                  <a:pt x="459" y="1834"/>
                </a:cubicBezTo>
                <a:cubicBezTo>
                  <a:pt x="459" y="2063"/>
                  <a:pt x="459" y="2063"/>
                  <a:pt x="459" y="2063"/>
                </a:cubicBezTo>
                <a:close/>
                <a:moveTo>
                  <a:pt x="2178" y="229"/>
                </a:moveTo>
                <a:cubicBezTo>
                  <a:pt x="2178" y="103"/>
                  <a:pt x="2075" y="0"/>
                  <a:pt x="1949" y="0"/>
                </a:cubicBezTo>
                <a:cubicBezTo>
                  <a:pt x="229" y="0"/>
                  <a:pt x="229" y="0"/>
                  <a:pt x="229" y="0"/>
                </a:cubicBezTo>
                <a:cubicBezTo>
                  <a:pt x="103" y="0"/>
                  <a:pt x="0" y="103"/>
                  <a:pt x="0" y="229"/>
                </a:cubicBezTo>
                <a:cubicBezTo>
                  <a:pt x="0" y="2636"/>
                  <a:pt x="0" y="2636"/>
                  <a:pt x="0" y="2636"/>
                </a:cubicBezTo>
                <a:cubicBezTo>
                  <a:pt x="0" y="2763"/>
                  <a:pt x="103" y="2866"/>
                  <a:pt x="229" y="2866"/>
                </a:cubicBezTo>
                <a:cubicBezTo>
                  <a:pt x="1490" y="2866"/>
                  <a:pt x="1490" y="2866"/>
                  <a:pt x="1490" y="2866"/>
                </a:cubicBezTo>
                <a:cubicBezTo>
                  <a:pt x="1490" y="2805"/>
                  <a:pt x="1490" y="2805"/>
                  <a:pt x="1490" y="2805"/>
                </a:cubicBezTo>
                <a:cubicBezTo>
                  <a:pt x="2063" y="2232"/>
                  <a:pt x="2063" y="2232"/>
                  <a:pt x="2063" y="2232"/>
                </a:cubicBezTo>
                <a:cubicBezTo>
                  <a:pt x="2010" y="2178"/>
                  <a:pt x="2010" y="2178"/>
                  <a:pt x="2010" y="2178"/>
                </a:cubicBezTo>
                <a:cubicBezTo>
                  <a:pt x="2178" y="2178"/>
                  <a:pt x="2178" y="2178"/>
                  <a:pt x="2178" y="2178"/>
                </a:cubicBezTo>
                <a:cubicBezTo>
                  <a:pt x="2178" y="229"/>
                  <a:pt x="2178" y="229"/>
                  <a:pt x="2178" y="229"/>
                </a:cubicBezTo>
                <a:close/>
                <a:moveTo>
                  <a:pt x="1490" y="2468"/>
                </a:moveTo>
                <a:cubicBezTo>
                  <a:pt x="1490" y="2293"/>
                  <a:pt x="1490" y="2293"/>
                  <a:pt x="1490" y="2293"/>
                </a:cubicBezTo>
                <a:cubicBezTo>
                  <a:pt x="1490" y="2229"/>
                  <a:pt x="1542" y="2178"/>
                  <a:pt x="1605" y="2178"/>
                </a:cubicBezTo>
                <a:cubicBezTo>
                  <a:pt x="1780" y="2178"/>
                  <a:pt x="1780" y="2178"/>
                  <a:pt x="1780" y="2178"/>
                </a:cubicBezTo>
                <a:cubicBezTo>
                  <a:pt x="1490" y="2468"/>
                  <a:pt x="1490" y="2468"/>
                  <a:pt x="1490" y="2468"/>
                </a:cubicBezTo>
                <a:close/>
                <a:moveTo>
                  <a:pt x="1949" y="1949"/>
                </a:moveTo>
                <a:cubicBezTo>
                  <a:pt x="1490" y="1949"/>
                  <a:pt x="1490" y="1949"/>
                  <a:pt x="1490" y="1949"/>
                </a:cubicBezTo>
                <a:cubicBezTo>
                  <a:pt x="1364" y="1949"/>
                  <a:pt x="1261" y="2051"/>
                  <a:pt x="1261" y="2178"/>
                </a:cubicBezTo>
                <a:cubicBezTo>
                  <a:pt x="1261" y="2636"/>
                  <a:pt x="1261" y="2636"/>
                  <a:pt x="1261" y="2636"/>
                </a:cubicBezTo>
                <a:cubicBezTo>
                  <a:pt x="344" y="2636"/>
                  <a:pt x="344" y="2636"/>
                  <a:pt x="344" y="2636"/>
                </a:cubicBezTo>
                <a:cubicBezTo>
                  <a:pt x="281" y="2636"/>
                  <a:pt x="229" y="2585"/>
                  <a:pt x="229" y="2522"/>
                </a:cubicBezTo>
                <a:cubicBezTo>
                  <a:pt x="229" y="344"/>
                  <a:pt x="229" y="344"/>
                  <a:pt x="229" y="344"/>
                </a:cubicBezTo>
                <a:cubicBezTo>
                  <a:pt x="229" y="281"/>
                  <a:pt x="281" y="229"/>
                  <a:pt x="344" y="229"/>
                </a:cubicBezTo>
                <a:cubicBezTo>
                  <a:pt x="1834" y="229"/>
                  <a:pt x="1834" y="229"/>
                  <a:pt x="1834" y="229"/>
                </a:cubicBezTo>
                <a:cubicBezTo>
                  <a:pt x="1897" y="229"/>
                  <a:pt x="1949" y="281"/>
                  <a:pt x="1949" y="344"/>
                </a:cubicBezTo>
                <a:cubicBezTo>
                  <a:pt x="1949" y="1949"/>
                  <a:pt x="1949" y="1949"/>
                  <a:pt x="1949" y="194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35" name="图片 3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2655" y="167837"/>
            <a:ext cx="1958181" cy="1958181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58B74B4C-2C01-4B5E-9C46-EE88673AA795}"/>
              </a:ext>
            </a:extLst>
          </p:cNvPr>
          <p:cNvSpPr txBox="1"/>
          <p:nvPr/>
        </p:nvSpPr>
        <p:spPr>
          <a:xfrm>
            <a:off x="5362045" y="2746449"/>
            <a:ext cx="358303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6600" b="1" dirty="0">
                <a:latin typeface="黑体" panose="02010609060101010101" pitchFamily="49" charset="-122"/>
                <a:ea typeface="黑体" panose="02010609060101010101" pitchFamily="49" charset="-122"/>
              </a:rPr>
              <a:t>模型分析</a:t>
            </a:r>
          </a:p>
        </p:txBody>
      </p:sp>
      <p:sp>
        <p:nvSpPr>
          <p:cNvPr id="10" name="Oval 6">
            <a:extLst>
              <a:ext uri="{FF2B5EF4-FFF2-40B4-BE49-F238E27FC236}">
                <a16:creationId xmlns:a16="http://schemas.microsoft.com/office/drawing/2014/main" id="{99E4BD29-70D5-4BF7-8A95-729BD5EE9B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90343" y="2434498"/>
            <a:ext cx="1712146" cy="173189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endParaRPr lang="zh-CN" altLang="en-US" dirty="0">
              <a:solidFill>
                <a:srgbClr val="024C89"/>
              </a:solidFill>
              <a:latin typeface="Arial"/>
            </a:endParaRPr>
          </a:p>
        </p:txBody>
      </p:sp>
      <p:sp>
        <p:nvSpPr>
          <p:cNvPr id="11" name="TextBox 18">
            <a:extLst>
              <a:ext uri="{FF2B5EF4-FFF2-40B4-BE49-F238E27FC236}">
                <a16:creationId xmlns:a16="http://schemas.microsoft.com/office/drawing/2014/main" id="{EE9E3F41-8C5F-4522-87E3-609B49D812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37506" y="2746449"/>
            <a:ext cx="1417820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en-US" altLang="zh-CN" sz="6600" b="1" dirty="0">
                <a:solidFill>
                  <a:srgbClr val="FFFFFF"/>
                </a:solidFill>
                <a:ea typeface="微软雅黑" pitchFamily="34" charset="-122"/>
                <a:cs typeface="Arial" panose="020B0604020202020204" pitchFamily="34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706869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>
</file>

<file path=ppt/theme/theme1.xml><?xml version="1.0" encoding="utf-8"?>
<a:theme xmlns:a="http://schemas.openxmlformats.org/drawingml/2006/main" name="Office 主题">
  <a:themeElements>
    <a:clrScheme name="0-红色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92090E"/>
      </a:accent1>
      <a:accent2>
        <a:srgbClr val="C00000"/>
      </a:accent2>
      <a:accent3>
        <a:srgbClr val="5257BF"/>
      </a:accent3>
      <a:accent4>
        <a:srgbClr val="303274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0-常用">
      <a:majorFont>
        <a:latin typeface="Garamond"/>
        <a:ea typeface="方正小标宋简体"/>
        <a:cs typeface=""/>
      </a:majorFont>
      <a:minorFont>
        <a:latin typeface="微软雅黑 Light"/>
        <a:ea typeface="微软雅黑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1967</TotalTime>
  <Words>1533</Words>
  <Application>Microsoft Office PowerPoint</Application>
  <PresentationFormat>宽屏</PresentationFormat>
  <Paragraphs>194</Paragraphs>
  <Slides>29</Slides>
  <Notes>25</Notes>
  <HiddenSlides>0</HiddenSlides>
  <MMClips>1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41" baseType="lpstr">
      <vt:lpstr>阿里巴巴普惠体 Medium</vt:lpstr>
      <vt:lpstr>等线</vt:lpstr>
      <vt:lpstr>方正小标宋简体</vt:lpstr>
      <vt:lpstr>黑体</vt:lpstr>
      <vt:lpstr>宋体</vt:lpstr>
      <vt:lpstr>微软雅黑</vt:lpstr>
      <vt:lpstr>微软雅黑 Light</vt:lpstr>
      <vt:lpstr>Arial</vt:lpstr>
      <vt:lpstr>Cambria Math</vt:lpstr>
      <vt:lpstr>Garamond</vt:lpstr>
      <vt:lpstr>Times New Roman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感谢聆听！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Ben</dc:creator>
  <cp:keywords/>
  <cp:lastModifiedBy>Changcong</cp:lastModifiedBy>
  <cp:revision>86</cp:revision>
  <dcterms:created xsi:type="dcterms:W3CDTF">2018-05-06T03:50:24Z</dcterms:created>
  <dcterms:modified xsi:type="dcterms:W3CDTF">2021-11-30T06:57:35Z</dcterms:modified>
</cp:coreProperties>
</file>